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 id="2147483792" r:id="rId4"/>
    <p:sldMasterId id="2147483804" r:id="rId5"/>
  </p:sldMasterIdLst>
  <p:notesMasterIdLst>
    <p:notesMasterId r:id="rId52"/>
  </p:notesMasterIdLst>
  <p:handoutMasterIdLst>
    <p:handoutMasterId r:id="rId53"/>
  </p:handoutMasterIdLst>
  <p:sldIdLst>
    <p:sldId id="256" r:id="rId6"/>
    <p:sldId id="257" r:id="rId7"/>
    <p:sldId id="258" r:id="rId8"/>
    <p:sldId id="259" r:id="rId9"/>
    <p:sldId id="260" r:id="rId10"/>
    <p:sldId id="262" r:id="rId11"/>
    <p:sldId id="263" r:id="rId12"/>
    <p:sldId id="264" r:id="rId13"/>
    <p:sldId id="261" r:id="rId14"/>
    <p:sldId id="265" r:id="rId15"/>
    <p:sldId id="266" r:id="rId16"/>
    <p:sldId id="267" r:id="rId17"/>
    <p:sldId id="268" r:id="rId18"/>
    <p:sldId id="269" r:id="rId19"/>
    <p:sldId id="272" r:id="rId20"/>
    <p:sldId id="273" r:id="rId21"/>
    <p:sldId id="270" r:id="rId22"/>
    <p:sldId id="271" r:id="rId23"/>
    <p:sldId id="274" r:id="rId24"/>
    <p:sldId id="275" r:id="rId25"/>
    <p:sldId id="276" r:id="rId26"/>
    <p:sldId id="277" r:id="rId27"/>
    <p:sldId id="298" r:id="rId28"/>
    <p:sldId id="278" r:id="rId29"/>
    <p:sldId id="299" r:id="rId30"/>
    <p:sldId id="279" r:id="rId31"/>
    <p:sldId id="280" r:id="rId32"/>
    <p:sldId id="281" r:id="rId33"/>
    <p:sldId id="293" r:id="rId34"/>
    <p:sldId id="282" r:id="rId35"/>
    <p:sldId id="300" r:id="rId36"/>
    <p:sldId id="283" r:id="rId37"/>
    <p:sldId id="294" r:id="rId38"/>
    <p:sldId id="295" r:id="rId39"/>
    <p:sldId id="296" r:id="rId40"/>
    <p:sldId id="289" r:id="rId41"/>
    <p:sldId id="297" r:id="rId42"/>
    <p:sldId id="284" r:id="rId43"/>
    <p:sldId id="285" r:id="rId44"/>
    <p:sldId id="286" r:id="rId45"/>
    <p:sldId id="287" r:id="rId46"/>
    <p:sldId id="288" r:id="rId47"/>
    <p:sldId id="290" r:id="rId48"/>
    <p:sldId id="291" r:id="rId49"/>
    <p:sldId id="301" r:id="rId50"/>
    <p:sldId id="292"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EB3E"/>
    <a:srgbClr val="FFFF66"/>
    <a:srgbClr val="FF3399"/>
    <a:srgbClr val="B862D0"/>
    <a:srgbClr val="9E5ECE"/>
    <a:srgbClr val="851FB3"/>
    <a:srgbClr val="F52BDD"/>
    <a:srgbClr val="66FFCC"/>
    <a:srgbClr val="7E9FA2"/>
    <a:srgbClr val="F92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5" autoAdjust="0"/>
  </p:normalViewPr>
  <p:slideViewPr>
    <p:cSldViewPr>
      <p:cViewPr varScale="1">
        <p:scale>
          <a:sx n="109" d="100"/>
          <a:sy n="109" d="100"/>
        </p:scale>
        <p:origin x="1674" y="138"/>
      </p:cViewPr>
      <p:guideLst>
        <p:guide orient="horz" pos="2160"/>
        <p:guide pos="2880"/>
      </p:guideLst>
    </p:cSldViewPr>
  </p:slideViewPr>
  <p:outlineViewPr>
    <p:cViewPr>
      <p:scale>
        <a:sx n="33" d="100"/>
        <a:sy n="33" d="100"/>
      </p:scale>
      <p:origin x="144" y="313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F6E65DE-2DC7-49D7-B629-132C4D4F49EB}" type="datetimeFigureOut">
              <a:rPr lang="en-CA" smtClean="0"/>
              <a:t>2022-06-06</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A736C2E-E319-4BD9-9A19-DB1415AEC36B}" type="slidenum">
              <a:rPr lang="en-CA" smtClean="0"/>
              <a:t>‹#›</a:t>
            </a:fld>
            <a:endParaRPr lang="en-CA"/>
          </a:p>
        </p:txBody>
      </p:sp>
    </p:spTree>
    <p:extLst>
      <p:ext uri="{BB962C8B-B14F-4D97-AF65-F5344CB8AC3E}">
        <p14:creationId xmlns:p14="http://schemas.microsoft.com/office/powerpoint/2010/main" val="1831702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FBE4F91-5C5B-4D09-BB1C-CD18873DB3EF}" type="datetimeFigureOut">
              <a:rPr lang="en-CA" smtClean="0"/>
              <a:t>2022-06-06</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803C9F4-C527-4A95-943E-0F583563179B}" type="slidenum">
              <a:rPr lang="en-CA" smtClean="0"/>
              <a:t>‹#›</a:t>
            </a:fld>
            <a:endParaRPr lang="en-CA"/>
          </a:p>
        </p:txBody>
      </p:sp>
    </p:spTree>
    <p:extLst>
      <p:ext uri="{BB962C8B-B14F-4D97-AF65-F5344CB8AC3E}">
        <p14:creationId xmlns:p14="http://schemas.microsoft.com/office/powerpoint/2010/main" val="2091258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BIOLOGY%2012%20PPT%20VIDEOS/pathway%20of%20sperm.mp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ovB0pjRXGs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imeo.com/6886640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vAuJNEKpACo"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3u251OXfsRU"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_5OvgQW6FG4"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usEIVynA0Ck"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N66sAZH1VA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			</a:t>
            </a:r>
            <a:r>
              <a:rPr lang="en-US" sz="1400" u="sng" dirty="0" smtClean="0"/>
              <a:t>The parts:</a:t>
            </a:r>
            <a:br>
              <a:rPr lang="en-US" sz="1400" u="sng" dirty="0" smtClean="0"/>
            </a:br>
            <a:r>
              <a:rPr lang="en-US" sz="1400" u="sng" dirty="0" smtClean="0"/>
              <a:t/>
            </a:r>
            <a:br>
              <a:rPr lang="en-US" sz="1400" u="sng" dirty="0" smtClean="0"/>
            </a:br>
            <a:r>
              <a:rPr lang="en-US" sz="1400" dirty="0" smtClean="0">
                <a:solidFill>
                  <a:srgbClr val="00B0F0"/>
                </a:solidFill>
              </a:rPr>
              <a:t>1. Testis</a:t>
            </a:r>
            <a:endParaRPr lang="en-CA" sz="1400" dirty="0" smtClean="0">
              <a:solidFill>
                <a:srgbClr val="00B0F0"/>
              </a:solidFill>
            </a:endParaRPr>
          </a:p>
          <a:p>
            <a:r>
              <a:rPr lang="en-US" sz="1200" dirty="0" smtClean="0"/>
              <a:t>There are 2 and they lay outside the abdominal cavity, within the scrotum</a:t>
            </a:r>
          </a:p>
          <a:p>
            <a:r>
              <a:rPr lang="en-US" sz="1200" dirty="0" smtClean="0"/>
              <a:t>They descend out of the body during the last two months of fetal development.</a:t>
            </a:r>
          </a:p>
          <a:p>
            <a:r>
              <a:rPr lang="en-US" sz="1200" dirty="0" smtClean="0"/>
              <a:t>The body temperature is lower in the scrotum to allow for viable sperm production</a:t>
            </a:r>
          </a:p>
          <a:p>
            <a:r>
              <a:rPr lang="en-US" sz="1200" dirty="0" smtClean="0"/>
              <a:t>The testis is made of sections called  </a:t>
            </a:r>
            <a:r>
              <a:rPr lang="en-US" sz="1200" b="1" dirty="0" smtClean="0">
                <a:solidFill>
                  <a:srgbClr val="35EB3E"/>
                </a:solidFill>
              </a:rPr>
              <a:t>lobules</a:t>
            </a:r>
            <a:r>
              <a:rPr lang="en-US" sz="1200" dirty="0" smtClean="0"/>
              <a:t>, each of which contains 1-3 tightly coiled </a:t>
            </a:r>
            <a:r>
              <a:rPr lang="en-US" sz="1200" b="1" dirty="0" smtClean="0">
                <a:solidFill>
                  <a:srgbClr val="35EB3E"/>
                </a:solidFill>
              </a:rPr>
              <a:t>seminiferous tubules </a:t>
            </a:r>
            <a:r>
              <a:rPr lang="en-US" sz="1200" dirty="0" smtClean="0"/>
              <a:t>(sperm is made here)</a:t>
            </a:r>
          </a:p>
          <a:p>
            <a:r>
              <a:rPr lang="en-US" sz="1200" dirty="0" smtClean="0">
                <a:hlinkClick r:id="rId3" action="ppaction://hlinkfile"/>
              </a:rPr>
              <a:t>Video</a:t>
            </a:r>
            <a:r>
              <a:rPr lang="en-US" sz="1200" dirty="0" smtClean="0"/>
              <a:t>-pathway of  sperm</a:t>
            </a:r>
          </a:p>
          <a:p>
            <a:endParaRPr lang="en-CA" sz="12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3</a:t>
            </a:fld>
            <a:endParaRPr lang="en-CA"/>
          </a:p>
        </p:txBody>
      </p:sp>
    </p:spTree>
    <p:extLst>
      <p:ext uri="{BB962C8B-B14F-4D97-AF65-F5344CB8AC3E}">
        <p14:creationId xmlns:p14="http://schemas.microsoft.com/office/powerpoint/2010/main" val="3931796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B0F0"/>
                </a:solidFill>
              </a:rPr>
              <a:t>Ejaculation</a:t>
            </a:r>
            <a:endParaRPr lang="en-CA" sz="1200" dirty="0" smtClean="0">
              <a:solidFill>
                <a:srgbClr val="00B0F0"/>
              </a:solidFill>
            </a:endParaRPr>
          </a:p>
          <a:p>
            <a:endParaRPr lang="en-US" sz="1200" dirty="0" smtClean="0"/>
          </a:p>
          <a:p>
            <a:r>
              <a:rPr lang="en-US" sz="1200" b="1" dirty="0" smtClean="0">
                <a:solidFill>
                  <a:srgbClr val="35EB3E"/>
                </a:solidFill>
              </a:rPr>
              <a:t>Erection</a:t>
            </a:r>
            <a:r>
              <a:rPr lang="en-US" sz="1200" dirty="0" smtClean="0"/>
              <a:t>: blood sinuses in erectile tissue fill with blood.</a:t>
            </a:r>
          </a:p>
          <a:p>
            <a:r>
              <a:rPr lang="en-US" sz="1200" dirty="0" smtClean="0"/>
              <a:t>Parasympathetic impulses dilate the arteries to fill up the erectile tissue and compress the veins so blood is not carried away.</a:t>
            </a:r>
          </a:p>
          <a:p>
            <a:r>
              <a:rPr lang="en-US" sz="1200" dirty="0" smtClean="0"/>
              <a:t>The sperm enters the urethra from the vas deferens along with the seminal fluid.  </a:t>
            </a:r>
          </a:p>
          <a:p>
            <a:r>
              <a:rPr lang="en-US" sz="1200" dirty="0" smtClean="0"/>
              <a:t>The rhythmic muscle contractions expel the semen from the penis in spurts… this is the </a:t>
            </a:r>
            <a:r>
              <a:rPr lang="en-US" sz="1200" b="1" dirty="0" smtClean="0">
                <a:solidFill>
                  <a:srgbClr val="35EB3E"/>
                </a:solidFill>
              </a:rPr>
              <a:t>orgasm</a:t>
            </a:r>
            <a:r>
              <a:rPr lang="en-US" sz="1200" dirty="0" smtClean="0"/>
              <a:t> – climax of sexual stimulation.</a:t>
            </a:r>
          </a:p>
          <a:p>
            <a:r>
              <a:rPr lang="en-US" sz="1200" dirty="0" smtClean="0"/>
              <a:t>During </a:t>
            </a:r>
            <a:r>
              <a:rPr lang="en-US" sz="1200" dirty="0" smtClean="0">
                <a:hlinkClick r:id="rId3"/>
              </a:rPr>
              <a:t>ejaculation</a:t>
            </a:r>
            <a:r>
              <a:rPr lang="en-US" sz="1200" dirty="0" smtClean="0"/>
              <a:t> the sphincter closes off the urinary bladder so no urine enters the urethra.</a:t>
            </a:r>
          </a:p>
          <a:p>
            <a:r>
              <a:rPr lang="en-US" sz="1200" dirty="0" smtClean="0"/>
              <a:t>After ejaculation, the penis returns to a flaccid state.</a:t>
            </a:r>
          </a:p>
          <a:p>
            <a:r>
              <a:rPr lang="en-US" sz="1200" dirty="0" smtClean="0"/>
              <a:t>Within one ejaculation, 400 million sperm are in approximately 2 to 6 ml of fluid.</a:t>
            </a:r>
            <a:endParaRPr lang="en-CA" sz="12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15</a:t>
            </a:fld>
            <a:endParaRPr lang="en-CA"/>
          </a:p>
        </p:txBody>
      </p:sp>
    </p:spTree>
    <p:extLst>
      <p:ext uri="{BB962C8B-B14F-4D97-AF65-F5344CB8AC3E}">
        <p14:creationId xmlns:p14="http://schemas.microsoft.com/office/powerpoint/2010/main" val="1296624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B0F0"/>
                </a:solidFill>
              </a:rPr>
              <a:t>Hormonal regulation in males</a:t>
            </a:r>
            <a:endParaRPr lang="en-CA" sz="1200" dirty="0" smtClean="0">
              <a:solidFill>
                <a:srgbClr val="00B0F0"/>
              </a:solidFill>
            </a:endParaRPr>
          </a:p>
          <a:p>
            <a:r>
              <a:rPr lang="en-US" sz="1200" b="1" dirty="0" smtClean="0">
                <a:solidFill>
                  <a:srgbClr val="35EB3E"/>
                </a:solidFill>
              </a:rPr>
              <a:t>Gonadotropin-releasing hormone (GnRH): </a:t>
            </a:r>
            <a:r>
              <a:rPr lang="en-US" sz="1200" dirty="0" smtClean="0"/>
              <a:t>secreted by the hypothalamus and it stimulates the anterior pituitary gland.  It controls the testes’ sexual function</a:t>
            </a:r>
          </a:p>
          <a:p>
            <a:r>
              <a:rPr lang="en-US" sz="1200" b="1" dirty="0" smtClean="0">
                <a:solidFill>
                  <a:srgbClr val="35EB3E"/>
                </a:solidFill>
              </a:rPr>
              <a:t>Follicle-stimulating hormone (FSH): </a:t>
            </a:r>
            <a:r>
              <a:rPr lang="en-US" sz="1200" dirty="0" smtClean="0"/>
              <a:t>secreted by the anterior pituitary gland.  It promotes the production of sperm</a:t>
            </a:r>
          </a:p>
          <a:p>
            <a:r>
              <a:rPr lang="en-US" sz="1200" b="1" dirty="0" smtClean="0">
                <a:solidFill>
                  <a:srgbClr val="35EB3E"/>
                </a:solidFill>
              </a:rPr>
              <a:t>Luteinizing hormone (LH) also known as interstitial cell-stimulating hormone (ICSH): </a:t>
            </a:r>
            <a:r>
              <a:rPr lang="en-US" sz="1200" dirty="0" smtClean="0"/>
              <a:t>secreted by the anterior pituitary gland.  It promotes the production of testosterone.</a:t>
            </a:r>
          </a:p>
          <a:p>
            <a:r>
              <a:rPr lang="en-US" sz="1200" b="1" dirty="0" smtClean="0">
                <a:solidFill>
                  <a:srgbClr val="35EB3E"/>
                </a:solidFill>
              </a:rPr>
              <a:t>Testosterone: </a:t>
            </a:r>
            <a:r>
              <a:rPr lang="en-US" sz="1200" dirty="0" smtClean="0"/>
              <a:t>male sex hormone</a:t>
            </a:r>
          </a:p>
          <a:p>
            <a:endParaRPr lang="en-CA" sz="12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17</a:t>
            </a:fld>
            <a:endParaRPr lang="en-CA"/>
          </a:p>
        </p:txBody>
      </p:sp>
    </p:spTree>
    <p:extLst>
      <p:ext uri="{BB962C8B-B14F-4D97-AF65-F5344CB8AC3E}">
        <p14:creationId xmlns:p14="http://schemas.microsoft.com/office/powerpoint/2010/main" val="242961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solidFill>
                  <a:srgbClr val="00B0F0"/>
                </a:solidFill>
              </a:rPr>
              <a:t>Testosterone</a:t>
            </a:r>
            <a:endParaRPr lang="en-CA" sz="2600" dirty="0" smtClean="0">
              <a:solidFill>
                <a:srgbClr val="00B0F0"/>
              </a:solidFill>
            </a:endParaRPr>
          </a:p>
          <a:p>
            <a:r>
              <a:rPr lang="en-US" sz="2800" dirty="0" smtClean="0"/>
              <a:t>The male sex hormone:</a:t>
            </a:r>
          </a:p>
          <a:p>
            <a:r>
              <a:rPr lang="en-US" sz="2800" dirty="0" smtClean="0"/>
              <a:t>Functions:</a:t>
            </a:r>
          </a:p>
          <a:p>
            <a:pPr lvl="1"/>
            <a:r>
              <a:rPr lang="en-US" sz="2800" dirty="0" smtClean="0"/>
              <a:t>1.development and functions of primary sex organs.</a:t>
            </a:r>
          </a:p>
          <a:p>
            <a:pPr lvl="1"/>
            <a:r>
              <a:rPr lang="en-US" sz="2800" dirty="0" smtClean="0"/>
              <a:t>2.production of sperm (FSH)</a:t>
            </a:r>
          </a:p>
          <a:p>
            <a:pPr lvl="1"/>
            <a:r>
              <a:rPr lang="en-US" sz="2800" dirty="0" smtClean="0"/>
              <a:t>3.brings about and maintains secondary characteristics at puberty:</a:t>
            </a:r>
          </a:p>
          <a:p>
            <a:pPr lvl="2"/>
            <a:r>
              <a:rPr lang="en-US" sz="2800" dirty="0" smtClean="0"/>
              <a:t>Facial, axillary and pubic hair</a:t>
            </a:r>
          </a:p>
          <a:p>
            <a:pPr lvl="2"/>
            <a:r>
              <a:rPr lang="en-US" sz="2800" dirty="0" smtClean="0"/>
              <a:t>Vocal cords and larynx enlargement</a:t>
            </a:r>
          </a:p>
          <a:p>
            <a:pPr lvl="1"/>
            <a:r>
              <a:rPr lang="en-US" sz="2800" dirty="0" smtClean="0"/>
              <a:t>4. Muscular strength</a:t>
            </a:r>
          </a:p>
          <a:p>
            <a:pPr lvl="1"/>
            <a:r>
              <a:rPr lang="en-US" sz="2800" dirty="0" smtClean="0"/>
              <a:t>5.Stimulate secretion of oil and sweat glands</a:t>
            </a:r>
          </a:p>
          <a:p>
            <a:pPr lvl="1"/>
            <a:r>
              <a:rPr lang="en-US" sz="2800" dirty="0" smtClean="0"/>
              <a:t>6.Responsible for sex drive.</a:t>
            </a:r>
          </a:p>
          <a:p>
            <a:r>
              <a:rPr lang="en-US" sz="2800" dirty="0" smtClean="0">
                <a:hlinkClick r:id="rId3"/>
              </a:rPr>
              <a:t>video</a:t>
            </a:r>
            <a:endParaRPr lang="en-CA" sz="28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19</a:t>
            </a:fld>
            <a:endParaRPr lang="en-CA"/>
          </a:p>
        </p:txBody>
      </p:sp>
    </p:spTree>
    <p:extLst>
      <p:ext uri="{BB962C8B-B14F-4D97-AF65-F5344CB8AC3E}">
        <p14:creationId xmlns:p14="http://schemas.microsoft.com/office/powerpoint/2010/main" val="226414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rgbClr val="FF3399"/>
                </a:solidFill>
              </a:rPr>
              <a:t>1. OVARIES</a:t>
            </a:r>
          </a:p>
          <a:p>
            <a:endParaRPr lang="en-US" sz="1200" dirty="0" smtClean="0"/>
          </a:p>
          <a:p>
            <a:r>
              <a:rPr lang="en-CA" sz="1200" dirty="0" smtClean="0"/>
              <a:t>There is one on each side of the pelvic cavity.  </a:t>
            </a:r>
          </a:p>
          <a:p>
            <a:r>
              <a:rPr lang="en-CA" sz="1200" dirty="0" smtClean="0"/>
              <a:t>The cortex of the ovary contains </a:t>
            </a:r>
            <a:r>
              <a:rPr lang="en-CA" sz="1200" b="1" dirty="0" smtClean="0">
                <a:solidFill>
                  <a:srgbClr val="35EB3E"/>
                </a:solidFill>
              </a:rPr>
              <a:t>follicles</a:t>
            </a:r>
            <a:r>
              <a:rPr lang="en-CA" sz="1200" dirty="0" smtClean="0"/>
              <a:t> (sac-like structures) that produce the egg.</a:t>
            </a:r>
          </a:p>
          <a:p>
            <a:r>
              <a:rPr lang="en-CA" sz="1200" dirty="0" smtClean="0"/>
              <a:t>A female is born with approximately 2 million follicles.  At puberty there are 300,000 – 400,000 remaining and only 400 of those will mature.</a:t>
            </a:r>
          </a:p>
          <a:p>
            <a:endParaRPr lang="en-CA" sz="12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21</a:t>
            </a:fld>
            <a:endParaRPr lang="en-CA"/>
          </a:p>
        </p:txBody>
      </p:sp>
    </p:spTree>
    <p:extLst>
      <p:ext uri="{BB962C8B-B14F-4D97-AF65-F5344CB8AC3E}">
        <p14:creationId xmlns:p14="http://schemas.microsoft.com/office/powerpoint/2010/main" val="1036374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rgbClr val="FF3399"/>
                </a:solidFill>
              </a:rPr>
              <a:t>2. oviducts</a:t>
            </a:r>
          </a:p>
          <a:p>
            <a:endParaRPr lang="en-US" sz="1200" dirty="0" smtClean="0"/>
          </a:p>
          <a:p>
            <a:r>
              <a:rPr lang="en-CA" sz="1200" dirty="0" smtClean="0"/>
              <a:t>Also the </a:t>
            </a:r>
            <a:r>
              <a:rPr lang="en-CA" sz="1200" b="1" dirty="0" smtClean="0">
                <a:solidFill>
                  <a:srgbClr val="35EB3E"/>
                </a:solidFill>
              </a:rPr>
              <a:t>uterine </a:t>
            </a:r>
            <a:r>
              <a:rPr lang="en-CA" sz="1200" dirty="0" smtClean="0"/>
              <a:t>or </a:t>
            </a:r>
            <a:r>
              <a:rPr lang="en-CA" sz="1200" b="1" dirty="0" smtClean="0">
                <a:solidFill>
                  <a:srgbClr val="35EB3E"/>
                </a:solidFill>
              </a:rPr>
              <a:t>fallopian tubes</a:t>
            </a:r>
          </a:p>
          <a:p>
            <a:r>
              <a:rPr lang="en-CA" sz="1200" dirty="0" smtClean="0"/>
              <a:t>They connect the ovaries to the uterus.</a:t>
            </a:r>
          </a:p>
          <a:p>
            <a:r>
              <a:rPr lang="en-CA" sz="1200" b="1" dirty="0" smtClean="0">
                <a:solidFill>
                  <a:srgbClr val="35EB3E"/>
                </a:solidFill>
              </a:rPr>
              <a:t>Fimbriae</a:t>
            </a:r>
            <a:r>
              <a:rPr lang="en-CA" sz="1200" dirty="0" smtClean="0"/>
              <a:t>: finger-like projections on the oviducts which sweep over the ovary moving the egg into the tubes.  The cilia also assist with this.</a:t>
            </a:r>
          </a:p>
          <a:p>
            <a:r>
              <a:rPr lang="en-CA" sz="1200" dirty="0" smtClean="0"/>
              <a:t>The muscular contractions propel the egg to the uterus</a:t>
            </a:r>
          </a:p>
          <a:p>
            <a:r>
              <a:rPr lang="en-CA" sz="1200" dirty="0" smtClean="0"/>
              <a:t>It is here where egg maturation, fertilization and completion zygote formation occurs</a:t>
            </a:r>
          </a:p>
          <a:p>
            <a:r>
              <a:rPr lang="en-CA" sz="1200" dirty="0" smtClean="0"/>
              <a:t>Several days after the zygote will implant itself in the </a:t>
            </a:r>
            <a:r>
              <a:rPr lang="en-CA" sz="1200" b="1" dirty="0" smtClean="0">
                <a:solidFill>
                  <a:srgbClr val="35EB3E"/>
                </a:solidFill>
              </a:rPr>
              <a:t>endometrium</a:t>
            </a:r>
            <a:r>
              <a:rPr lang="en-CA" sz="1200" dirty="0" smtClean="0"/>
              <a:t>. (uterine lining)</a:t>
            </a:r>
          </a:p>
          <a:p>
            <a:r>
              <a:rPr lang="en-CA" sz="1200" b="1" dirty="0" smtClean="0">
                <a:solidFill>
                  <a:srgbClr val="35EB3E"/>
                </a:solidFill>
              </a:rPr>
              <a:t>Ectopic pregnancy</a:t>
            </a:r>
            <a:r>
              <a:rPr lang="en-CA" sz="1200" dirty="0" smtClean="0"/>
              <a:t>: pregnancy that occurs outside the uterus</a:t>
            </a:r>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24</a:t>
            </a:fld>
            <a:endParaRPr lang="en-CA"/>
          </a:p>
        </p:txBody>
      </p:sp>
    </p:spTree>
    <p:extLst>
      <p:ext uri="{BB962C8B-B14F-4D97-AF65-F5344CB8AC3E}">
        <p14:creationId xmlns:p14="http://schemas.microsoft.com/office/powerpoint/2010/main" val="1152912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rgbClr val="FF3399"/>
                </a:solidFill>
              </a:rPr>
              <a:t>3. uterus</a:t>
            </a:r>
          </a:p>
          <a:p>
            <a:endParaRPr lang="en-US" sz="1200" dirty="0" smtClean="0"/>
          </a:p>
          <a:p>
            <a:r>
              <a:rPr lang="en-CA" sz="1200" dirty="0" smtClean="0"/>
              <a:t>Thick-walled muscular organ about the size of an inverted pear.</a:t>
            </a:r>
          </a:p>
          <a:p>
            <a:r>
              <a:rPr lang="en-CA" sz="1200" dirty="0" smtClean="0"/>
              <a:t>Is lies above the bladder.</a:t>
            </a:r>
          </a:p>
          <a:p>
            <a:r>
              <a:rPr lang="en-CA" sz="1200" dirty="0" smtClean="0"/>
              <a:t>The </a:t>
            </a:r>
            <a:r>
              <a:rPr lang="en-CA" sz="1200" b="1" dirty="0" smtClean="0">
                <a:solidFill>
                  <a:srgbClr val="35EB3E"/>
                </a:solidFill>
              </a:rPr>
              <a:t>cervix</a:t>
            </a:r>
            <a:r>
              <a:rPr lang="en-CA" sz="1200" dirty="0" smtClean="0"/>
              <a:t> dips down into the vagina.</a:t>
            </a:r>
          </a:p>
          <a:p>
            <a:r>
              <a:rPr lang="en-CA" sz="1200" dirty="0" smtClean="0"/>
              <a:t>It can stretch from 5 cm to 30 cm to accommodate the baby.</a:t>
            </a:r>
          </a:p>
          <a:p>
            <a:endParaRPr lang="en-CA" sz="12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26</a:t>
            </a:fld>
            <a:endParaRPr lang="en-CA"/>
          </a:p>
        </p:txBody>
      </p:sp>
    </p:spTree>
    <p:extLst>
      <p:ext uri="{BB962C8B-B14F-4D97-AF65-F5344CB8AC3E}">
        <p14:creationId xmlns:p14="http://schemas.microsoft.com/office/powerpoint/2010/main" val="2729150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smtClean="0">
                <a:solidFill>
                  <a:srgbClr val="FF3399"/>
                </a:solidFill>
              </a:rPr>
              <a:t>4. Vagina</a:t>
            </a:r>
          </a:p>
          <a:p>
            <a:endParaRPr lang="en-US" sz="1200" dirty="0" smtClean="0"/>
          </a:p>
          <a:p>
            <a:r>
              <a:rPr lang="en-CA" sz="1200" dirty="0" smtClean="0"/>
              <a:t>A tube lined with folds  of mucus membrane</a:t>
            </a:r>
          </a:p>
          <a:p>
            <a:r>
              <a:rPr lang="en-CA" sz="1200" dirty="0" smtClean="0"/>
              <a:t>Known as the birth canal.</a:t>
            </a:r>
          </a:p>
          <a:p>
            <a:r>
              <a:rPr lang="en-US" sz="1200" dirty="0" smtClean="0">
                <a:hlinkClick r:id="rId3"/>
              </a:rPr>
              <a:t>Female reproductive system</a:t>
            </a:r>
            <a:endParaRPr lang="en-US" sz="1200" dirty="0" smtClean="0"/>
          </a:p>
          <a:p>
            <a:endParaRPr lang="en-CA" sz="12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27</a:t>
            </a:fld>
            <a:endParaRPr lang="en-CA"/>
          </a:p>
        </p:txBody>
      </p:sp>
    </p:spTree>
    <p:extLst>
      <p:ext uri="{BB962C8B-B14F-4D97-AF65-F5344CB8AC3E}">
        <p14:creationId xmlns:p14="http://schemas.microsoft.com/office/powerpoint/2010/main" val="4113353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smtClean="0">
                <a:solidFill>
                  <a:srgbClr val="FF3399"/>
                </a:solidFill>
              </a:rPr>
              <a:t>Female orgasm</a:t>
            </a:r>
          </a:p>
          <a:p>
            <a:endParaRPr lang="en-US" sz="1200" dirty="0" smtClean="0"/>
          </a:p>
          <a:p>
            <a:r>
              <a:rPr lang="en-CA" sz="1200" dirty="0" smtClean="0"/>
              <a:t>The </a:t>
            </a:r>
            <a:r>
              <a:rPr lang="en-CA" sz="1200" b="1" dirty="0" smtClean="0">
                <a:solidFill>
                  <a:srgbClr val="35EB3E"/>
                </a:solidFill>
              </a:rPr>
              <a:t>clitoris</a:t>
            </a:r>
            <a:r>
              <a:rPr lang="en-CA" sz="1200" dirty="0" smtClean="0"/>
              <a:t> is believed to be the organ of sexual stimulation.  </a:t>
            </a:r>
          </a:p>
          <a:p>
            <a:r>
              <a:rPr lang="en-CA" sz="1200" dirty="0" smtClean="0"/>
              <a:t>The clitoris can become erect due to the erectile tissue that it contains.</a:t>
            </a:r>
          </a:p>
          <a:p>
            <a:r>
              <a:rPr lang="en-CA" sz="1200" dirty="0" smtClean="0"/>
              <a:t>the vaginal wall can also expand with blood.  The pressure causes droplets of fluid to squeeze through the wall and lubricate the vagina.</a:t>
            </a:r>
          </a:p>
          <a:p>
            <a:r>
              <a:rPr lang="en-CA" sz="1200" dirty="0" smtClean="0"/>
              <a:t>The uterine motility may assist transport of sperm.</a:t>
            </a:r>
          </a:p>
          <a:p>
            <a:endParaRPr lang="en-CA" sz="12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28</a:t>
            </a:fld>
            <a:endParaRPr lang="en-CA"/>
          </a:p>
        </p:txBody>
      </p:sp>
    </p:spTree>
    <p:extLst>
      <p:ext uri="{BB962C8B-B14F-4D97-AF65-F5344CB8AC3E}">
        <p14:creationId xmlns:p14="http://schemas.microsoft.com/office/powerpoint/2010/main" val="2941512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rgbClr val="FF3399"/>
                </a:solidFill>
              </a:rPr>
              <a:t>pregnancy</a:t>
            </a:r>
          </a:p>
          <a:p>
            <a:endParaRPr lang="en-US" sz="1200" dirty="0" smtClean="0"/>
          </a:p>
          <a:p>
            <a:r>
              <a:rPr lang="en-CA" sz="1200" dirty="0" smtClean="0"/>
              <a:t>The developing embryo embeds itself in the endometrium after fertilization.</a:t>
            </a:r>
          </a:p>
          <a:p>
            <a:r>
              <a:rPr lang="en-CA" sz="1200" dirty="0" smtClean="0"/>
              <a:t>During </a:t>
            </a:r>
            <a:r>
              <a:rPr lang="en-CA" sz="1200" b="1" dirty="0" smtClean="0">
                <a:solidFill>
                  <a:srgbClr val="35EB3E"/>
                </a:solidFill>
                <a:hlinkClick r:id="rId3"/>
              </a:rPr>
              <a:t>implantation</a:t>
            </a:r>
            <a:r>
              <a:rPr lang="en-CA" sz="1200" b="1" dirty="0" smtClean="0">
                <a:solidFill>
                  <a:srgbClr val="35EB3E"/>
                </a:solidFill>
              </a:rPr>
              <a:t>, </a:t>
            </a:r>
            <a:r>
              <a:rPr lang="en-CA" sz="1200" dirty="0" smtClean="0"/>
              <a:t>the hormone </a:t>
            </a:r>
            <a:r>
              <a:rPr lang="en-CA" sz="1200" b="1" dirty="0" smtClean="0">
                <a:solidFill>
                  <a:srgbClr val="35EB3E"/>
                </a:solidFill>
              </a:rPr>
              <a:t>HCG</a:t>
            </a:r>
            <a:r>
              <a:rPr lang="en-CA" sz="1200" dirty="0" smtClean="0"/>
              <a:t> (</a:t>
            </a:r>
            <a:r>
              <a:rPr lang="en-CA" sz="1200" b="1" dirty="0" smtClean="0">
                <a:solidFill>
                  <a:srgbClr val="35EB3E"/>
                </a:solidFill>
              </a:rPr>
              <a:t>human chorionic gonadotropin hormone</a:t>
            </a:r>
            <a:r>
              <a:rPr lang="en-CA" sz="1200" dirty="0" smtClean="0"/>
              <a:t>) is produced by the chorion membrane surrounding  the embryo.</a:t>
            </a:r>
          </a:p>
          <a:p>
            <a:r>
              <a:rPr lang="en-CA" sz="1200" dirty="0" smtClean="0"/>
              <a:t>It prevents corpus luteum degeneration and causes the progesterone to be secreted in larger quantities.</a:t>
            </a:r>
          </a:p>
          <a:p>
            <a:r>
              <a:rPr lang="en-CA" sz="1200" dirty="0" smtClean="0"/>
              <a:t>The progesterone inhibits the uterus motility and together with estrogen it prepares the breast for lactation</a:t>
            </a:r>
          </a:p>
          <a:p>
            <a:endParaRPr lang="en-CA" sz="12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30</a:t>
            </a:fld>
            <a:endParaRPr lang="en-CA"/>
          </a:p>
        </p:txBody>
      </p:sp>
    </p:spTree>
    <p:extLst>
      <p:ext uri="{BB962C8B-B14F-4D97-AF65-F5344CB8AC3E}">
        <p14:creationId xmlns:p14="http://schemas.microsoft.com/office/powerpoint/2010/main" val="2156114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600" dirty="0" smtClean="0">
                <a:solidFill>
                  <a:srgbClr val="FF3399"/>
                </a:solidFill>
              </a:rPr>
              <a:t>Pregnancy cont’d</a:t>
            </a:r>
          </a:p>
          <a:p>
            <a:endParaRPr lang="en-US" sz="2800" dirty="0" smtClean="0"/>
          </a:p>
          <a:p>
            <a:r>
              <a:rPr lang="en-CA" sz="2800" dirty="0" smtClean="0"/>
              <a:t>The placenta forms where exchange between mother and baby occurs.</a:t>
            </a:r>
          </a:p>
          <a:p>
            <a:r>
              <a:rPr lang="en-CA" sz="2800" dirty="0" smtClean="0"/>
              <a:t>HCG continues to be produced.</a:t>
            </a:r>
          </a:p>
          <a:p>
            <a:r>
              <a:rPr lang="en-CA" sz="2800" dirty="0" smtClean="0"/>
              <a:t>Estrogen and progesterone are also produced in order to :</a:t>
            </a:r>
          </a:p>
          <a:p>
            <a:pPr lvl="1"/>
            <a:r>
              <a:rPr lang="en-CA" sz="2800" dirty="0" smtClean="0"/>
              <a:t>1.shut down the  anterior pituitary gland so no more follicles produce.</a:t>
            </a:r>
          </a:p>
          <a:p>
            <a:pPr lvl="1"/>
            <a:r>
              <a:rPr lang="en-US" sz="2800" dirty="0" smtClean="0"/>
              <a:t>2. maintains the uterine lining.</a:t>
            </a:r>
            <a:endParaRPr lang="en-CA" sz="28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32</a:t>
            </a:fld>
            <a:endParaRPr lang="en-CA"/>
          </a:p>
        </p:txBody>
      </p:sp>
    </p:spTree>
    <p:extLst>
      <p:ext uri="{BB962C8B-B14F-4D97-AF65-F5344CB8AC3E}">
        <p14:creationId xmlns:p14="http://schemas.microsoft.com/office/powerpoint/2010/main" val="164749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US" sz="1400" dirty="0" smtClean="0"/>
              <a:t>The production of sperm is called </a:t>
            </a:r>
            <a:r>
              <a:rPr lang="en-US" sz="1400" b="1" dirty="0" smtClean="0">
                <a:solidFill>
                  <a:srgbClr val="35EB3E"/>
                </a:solidFill>
              </a:rPr>
              <a:t>spermatogenesis</a:t>
            </a:r>
          </a:p>
          <a:p>
            <a:pPr marL="0" indent="0">
              <a:buNone/>
            </a:pPr>
            <a:r>
              <a:rPr lang="en-US" sz="1400" dirty="0" smtClean="0"/>
              <a:t>		</a:t>
            </a:r>
            <a:r>
              <a:rPr lang="en-US" sz="1200" dirty="0" smtClean="0"/>
              <a:t>undifferentiated cells</a:t>
            </a:r>
          </a:p>
          <a:p>
            <a:pPr marL="0" indent="0">
              <a:buNone/>
            </a:pPr>
            <a:endParaRPr lang="en-US" sz="1200" dirty="0" smtClean="0"/>
          </a:p>
          <a:p>
            <a:pPr marL="0" indent="0">
              <a:buNone/>
            </a:pPr>
            <a:r>
              <a:rPr lang="en-US" sz="1200" dirty="0" smtClean="0"/>
              <a:t>Undifferentiated cells		      </a:t>
            </a:r>
            <a:r>
              <a:rPr lang="en-US" sz="1200" dirty="0" err="1" smtClean="0"/>
              <a:t>spermatogonia</a:t>
            </a:r>
            <a:endParaRPr lang="en-US" sz="1200" dirty="0" smtClean="0"/>
          </a:p>
          <a:p>
            <a:pPr marL="0" indent="0">
              <a:buNone/>
            </a:pPr>
            <a:endParaRPr lang="en-US" sz="1200" dirty="0" smtClean="0"/>
          </a:p>
          <a:p>
            <a:pPr marL="0" indent="0">
              <a:buNone/>
            </a:pPr>
            <a:endParaRPr lang="en-US" sz="1200" dirty="0" smtClean="0"/>
          </a:p>
          <a:p>
            <a:pPr marL="0" indent="0">
              <a:buNone/>
            </a:pPr>
            <a:r>
              <a:rPr lang="en-US" sz="1200" dirty="0" smtClean="0"/>
              <a:t>			          primary spermatocytes (46)</a:t>
            </a:r>
          </a:p>
          <a:p>
            <a:pPr marL="0" indent="0">
              <a:buNone/>
            </a:pPr>
            <a:endParaRPr lang="en-US" sz="1200" dirty="0" smtClean="0"/>
          </a:p>
          <a:p>
            <a:pPr marL="0" indent="0">
              <a:buNone/>
            </a:pPr>
            <a:r>
              <a:rPr lang="en-US" sz="1200" dirty="0" smtClean="0"/>
              <a:t>Secondary spermatocytes (23)     secondary spermatocytes (23)</a:t>
            </a:r>
          </a:p>
          <a:p>
            <a:pPr marL="0" indent="0">
              <a:buNone/>
            </a:pPr>
            <a:endParaRPr lang="en-US" sz="1200" dirty="0" smtClean="0"/>
          </a:p>
          <a:p>
            <a:pPr marL="0" indent="0">
              <a:buNone/>
            </a:pPr>
            <a:r>
              <a:rPr lang="en-US" sz="1200" dirty="0" smtClean="0"/>
              <a:t>      2 Spermatids (23)			   2 spermatids (23)</a:t>
            </a:r>
          </a:p>
          <a:p>
            <a:pPr marL="0" indent="0">
              <a:buNone/>
            </a:pPr>
            <a:endParaRPr lang="en-US" sz="1200" dirty="0" smtClean="0"/>
          </a:p>
          <a:p>
            <a:pPr marL="0" indent="0">
              <a:buNone/>
            </a:pPr>
            <a:r>
              <a:rPr lang="en-US" sz="1200" dirty="0" smtClean="0"/>
              <a:t>    2 Spermatozoa (23)			  2   spermatozoa (23)</a:t>
            </a:r>
          </a:p>
          <a:p>
            <a:pPr marL="0" indent="0">
              <a:buNone/>
            </a:pPr>
            <a:endParaRPr lang="en-US" sz="1400" dirty="0" smtClean="0"/>
          </a:p>
          <a:p>
            <a:pPr marL="0" indent="0">
              <a:buNone/>
            </a:pPr>
            <a:endParaRPr lang="en-CA" sz="14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5</a:t>
            </a:fld>
            <a:endParaRPr lang="en-CA"/>
          </a:p>
        </p:txBody>
      </p:sp>
    </p:spTree>
    <p:extLst>
      <p:ext uri="{BB962C8B-B14F-4D97-AF65-F5344CB8AC3E}">
        <p14:creationId xmlns:p14="http://schemas.microsoft.com/office/powerpoint/2010/main" val="404229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400" dirty="0" smtClean="0">
                <a:solidFill>
                  <a:srgbClr val="FF3399"/>
                </a:solidFill>
              </a:rPr>
              <a:t>Hormones: Estrogen &amp; progesterone</a:t>
            </a:r>
          </a:p>
          <a:p>
            <a:endParaRPr lang="en-US" sz="2800" dirty="0" smtClean="0"/>
          </a:p>
          <a:p>
            <a:r>
              <a:rPr lang="en-CA" sz="2800" dirty="0" smtClean="0"/>
              <a:t>1. at puberty stimulates the growth of uterus and vagina</a:t>
            </a:r>
          </a:p>
          <a:p>
            <a:r>
              <a:rPr lang="en-CA" sz="2800" dirty="0" smtClean="0"/>
              <a:t>2. egg maturation</a:t>
            </a:r>
          </a:p>
          <a:p>
            <a:r>
              <a:rPr lang="en-CA" sz="2800" dirty="0" smtClean="0"/>
              <a:t>3. secondary sex characteristics:</a:t>
            </a:r>
          </a:p>
          <a:p>
            <a:pPr lvl="1"/>
            <a:r>
              <a:rPr lang="en-CA" sz="2800" dirty="0" smtClean="0"/>
              <a:t>Body hair</a:t>
            </a:r>
          </a:p>
          <a:p>
            <a:pPr lvl="1"/>
            <a:r>
              <a:rPr lang="en-CA" sz="2800" dirty="0" smtClean="0"/>
              <a:t>Fat distribution to give curvy appearance</a:t>
            </a:r>
          </a:p>
          <a:p>
            <a:pPr lvl="1"/>
            <a:r>
              <a:rPr lang="en-CA" sz="2800" dirty="0" smtClean="0"/>
              <a:t>Pelvic girdle enlarges</a:t>
            </a:r>
          </a:p>
          <a:p>
            <a:r>
              <a:rPr lang="en-CA" sz="2800" dirty="0" smtClean="0"/>
              <a:t>4. breast development</a:t>
            </a:r>
          </a:p>
          <a:p>
            <a:endParaRPr lang="en-CA" sz="2800" dirty="0" smtClean="0"/>
          </a:p>
          <a:p>
            <a:r>
              <a:rPr lang="en-CA" sz="2800" dirty="0" smtClean="0">
                <a:hlinkClick r:id="rId3"/>
              </a:rPr>
              <a:t>fertilization</a:t>
            </a:r>
            <a:endParaRPr lang="en-CA" sz="28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33</a:t>
            </a:fld>
            <a:endParaRPr lang="en-CA"/>
          </a:p>
        </p:txBody>
      </p:sp>
    </p:spTree>
    <p:extLst>
      <p:ext uri="{BB962C8B-B14F-4D97-AF65-F5344CB8AC3E}">
        <p14:creationId xmlns:p14="http://schemas.microsoft.com/office/powerpoint/2010/main" val="2254491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400" dirty="0" smtClean="0">
                <a:solidFill>
                  <a:srgbClr val="FF3399"/>
                </a:solidFill>
              </a:rPr>
              <a:t>Effects of hormones during pregnancy</a:t>
            </a:r>
          </a:p>
          <a:p>
            <a:endParaRPr lang="en-US" sz="2800" dirty="0" smtClean="0"/>
          </a:p>
          <a:p>
            <a:r>
              <a:rPr lang="en-CA" sz="2800" dirty="0" smtClean="0"/>
              <a:t>Progesterone inhibits uterine motility</a:t>
            </a:r>
          </a:p>
          <a:p>
            <a:r>
              <a:rPr lang="en-CA" sz="2800" dirty="0" smtClean="0"/>
              <a:t>Progesterone and estrogen: </a:t>
            </a:r>
          </a:p>
          <a:p>
            <a:pPr lvl="1"/>
            <a:r>
              <a:rPr lang="en-CA" sz="2800" dirty="0" smtClean="0"/>
              <a:t>1.  prepares breasts for lactation</a:t>
            </a:r>
          </a:p>
          <a:p>
            <a:pPr lvl="1"/>
            <a:r>
              <a:rPr lang="en-CA" sz="2800" dirty="0" smtClean="0"/>
              <a:t>2. shuts down ant. pituitary gland so no more follicle mature.</a:t>
            </a:r>
          </a:p>
          <a:p>
            <a:pPr lvl="1"/>
            <a:r>
              <a:rPr lang="en-CA" sz="2800" dirty="0" smtClean="0"/>
              <a:t>3. maintains uterine lining (corpus luteum not needed).</a:t>
            </a:r>
          </a:p>
          <a:p>
            <a:pPr lvl="1"/>
            <a:r>
              <a:rPr lang="en-CA" sz="2800" dirty="0" smtClean="0"/>
              <a:t>4. inhibits the release of PRL until delivery.</a:t>
            </a:r>
          </a:p>
          <a:p>
            <a:pPr lvl="1"/>
            <a:endParaRPr lang="en-CA" sz="2800" dirty="0" smtClean="0"/>
          </a:p>
          <a:p>
            <a:endParaRPr lang="en-CA" sz="28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34</a:t>
            </a:fld>
            <a:endParaRPr lang="en-CA"/>
          </a:p>
        </p:txBody>
      </p:sp>
    </p:spTree>
    <p:extLst>
      <p:ext uri="{BB962C8B-B14F-4D97-AF65-F5344CB8AC3E}">
        <p14:creationId xmlns:p14="http://schemas.microsoft.com/office/powerpoint/2010/main" val="1308273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solidFill>
                  <a:srgbClr val="FFFF66"/>
                </a:solidFill>
              </a:rPr>
              <a:t>Ovarian cycle events: follicular phase (days 1-13)</a:t>
            </a:r>
            <a:endParaRPr lang="en-CA" sz="1100" dirty="0" smtClean="0">
              <a:solidFill>
                <a:srgbClr val="FFFF66"/>
              </a:solidFill>
            </a:endParaRPr>
          </a:p>
          <a:p>
            <a:endParaRPr lang="en-US" sz="1200" dirty="0" smtClean="0"/>
          </a:p>
          <a:p>
            <a:endParaRPr lang="en-US" sz="1200" dirty="0" smtClean="0"/>
          </a:p>
          <a:p>
            <a:r>
              <a:rPr lang="en-US" sz="1200" dirty="0" smtClean="0"/>
              <a:t>The anterior pituitary gland secretes FSH      stimulates the ovary      follicle develops	      follicle secretes estrogen       </a:t>
            </a:r>
            <a:r>
              <a:rPr lang="en-US" sz="1200" dirty="0" err="1" smtClean="0"/>
              <a:t>estrogen</a:t>
            </a:r>
            <a:r>
              <a:rPr lang="en-US" sz="1200" dirty="0" smtClean="0"/>
              <a:t>, by negative feedback inhibits FSH</a:t>
            </a:r>
          </a:p>
          <a:p>
            <a:r>
              <a:rPr lang="en-US" sz="1200" dirty="0" smtClean="0"/>
              <a:t>Estrogen also causes positive feedback on the hypothalamus causing GnRH to be secreted</a:t>
            </a:r>
          </a:p>
          <a:p>
            <a:r>
              <a:rPr lang="en-US" sz="1200" dirty="0" smtClean="0"/>
              <a:t>Momentarily after FSH and LH are secreted</a:t>
            </a:r>
          </a:p>
          <a:p>
            <a:r>
              <a:rPr lang="en-US" sz="1200" dirty="0" smtClean="0"/>
              <a:t>There is a surge of LH which promotes ovulation</a:t>
            </a:r>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37</a:t>
            </a:fld>
            <a:endParaRPr lang="en-CA"/>
          </a:p>
        </p:txBody>
      </p:sp>
    </p:spTree>
    <p:extLst>
      <p:ext uri="{BB962C8B-B14F-4D97-AF65-F5344CB8AC3E}">
        <p14:creationId xmlns:p14="http://schemas.microsoft.com/office/powerpoint/2010/main" val="3603736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solidFill>
                  <a:srgbClr val="FFFF66"/>
                </a:solidFill>
              </a:rPr>
              <a:t>Ovarian cycle: luteal phase (day 15-28)</a:t>
            </a:r>
            <a:endParaRPr lang="en-CA" sz="1100" dirty="0" smtClean="0">
              <a:solidFill>
                <a:srgbClr val="FFFF66"/>
              </a:solidFill>
            </a:endParaRPr>
          </a:p>
          <a:p>
            <a:endParaRPr lang="en-US" sz="1200" dirty="0" smtClean="0"/>
          </a:p>
          <a:p>
            <a:r>
              <a:rPr lang="en-US" sz="1200" dirty="0" smtClean="0"/>
              <a:t>The anterior pituitary secretes LH          stimulates ovary   corpus luteum develops.</a:t>
            </a:r>
          </a:p>
          <a:p>
            <a:r>
              <a:rPr lang="en-US" sz="1200" dirty="0" smtClean="0"/>
              <a:t>Progesterone released which exerts a negative feedback            decreases LH and FSH</a:t>
            </a:r>
            <a:endParaRPr lang="en-CA" sz="12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39</a:t>
            </a:fld>
            <a:endParaRPr lang="en-CA"/>
          </a:p>
        </p:txBody>
      </p:sp>
    </p:spTree>
    <p:extLst>
      <p:ext uri="{BB962C8B-B14F-4D97-AF65-F5344CB8AC3E}">
        <p14:creationId xmlns:p14="http://schemas.microsoft.com/office/powerpoint/2010/main" val="1434085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solidFill>
                  <a:srgbClr val="FFFF00"/>
                </a:solidFill>
              </a:rPr>
              <a:t>Uterine cycle:  menstrual  phase (days 1-5)</a:t>
            </a:r>
            <a:endParaRPr lang="en-CA" sz="1100" dirty="0" smtClean="0">
              <a:solidFill>
                <a:srgbClr val="FFFF00"/>
              </a:solidFill>
            </a:endParaRPr>
          </a:p>
          <a:p>
            <a:endParaRPr lang="en-US" sz="1200" dirty="0" smtClean="0"/>
          </a:p>
          <a:p>
            <a:r>
              <a:rPr lang="en-US" sz="1200" dirty="0" smtClean="0"/>
              <a:t>A low level of sex hormones at this point</a:t>
            </a:r>
          </a:p>
          <a:p>
            <a:r>
              <a:rPr lang="en-US" sz="1200" dirty="0" smtClean="0"/>
              <a:t>Endometrium breaks down and blood vessels     rupture  menstruation</a:t>
            </a:r>
          </a:p>
          <a:p>
            <a:endParaRPr lang="en-US" sz="1200" dirty="0" smtClean="0"/>
          </a:p>
          <a:p>
            <a:endParaRPr lang="en-US" sz="12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40</a:t>
            </a:fld>
            <a:endParaRPr lang="en-CA"/>
          </a:p>
        </p:txBody>
      </p:sp>
    </p:spTree>
    <p:extLst>
      <p:ext uri="{BB962C8B-B14F-4D97-AF65-F5344CB8AC3E}">
        <p14:creationId xmlns:p14="http://schemas.microsoft.com/office/powerpoint/2010/main" val="1543263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solidFill>
                  <a:srgbClr val="FFFF00"/>
                </a:solidFill>
              </a:rPr>
              <a:t>Uterine cycle: proliferative phase (days 6-13)</a:t>
            </a:r>
            <a:endParaRPr lang="en-CA" sz="1100" dirty="0" smtClean="0">
              <a:solidFill>
                <a:srgbClr val="FFFF00"/>
              </a:solidFill>
            </a:endParaRPr>
          </a:p>
          <a:p>
            <a:endParaRPr lang="en-US" sz="1200" dirty="0" smtClean="0"/>
          </a:p>
          <a:p>
            <a:endParaRPr lang="en-US" sz="1200" dirty="0" smtClean="0"/>
          </a:p>
          <a:p>
            <a:r>
              <a:rPr lang="en-US" sz="1200" dirty="0" smtClean="0"/>
              <a:t>Estrogen produced in follicle causing endometrium to build and thicken</a:t>
            </a:r>
            <a:endParaRPr lang="en-CA" sz="12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41</a:t>
            </a:fld>
            <a:endParaRPr lang="en-CA"/>
          </a:p>
        </p:txBody>
      </p:sp>
    </p:spTree>
    <p:extLst>
      <p:ext uri="{BB962C8B-B14F-4D97-AF65-F5344CB8AC3E}">
        <p14:creationId xmlns:p14="http://schemas.microsoft.com/office/powerpoint/2010/main" val="2494962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smtClean="0">
                <a:solidFill>
                  <a:srgbClr val="FFFF00"/>
                </a:solidFill>
              </a:rPr>
              <a:t>Uterine cycle: secretory phase (day 15-28)</a:t>
            </a:r>
          </a:p>
          <a:p>
            <a:endParaRPr lang="en-CA" sz="1200" dirty="0" smtClean="0"/>
          </a:p>
          <a:p>
            <a:endParaRPr lang="en-CA" sz="1200" dirty="0" smtClean="0"/>
          </a:p>
          <a:p>
            <a:r>
              <a:rPr lang="en-CA" sz="1200" dirty="0" smtClean="0"/>
              <a:t>Progesterone produced in the corpus luteum causes the endometrium to double in thickness and the uterine glands to mature              this produces a thick secretion</a:t>
            </a:r>
          </a:p>
          <a:p>
            <a:r>
              <a:rPr lang="en-CA" sz="1200" dirty="0" smtClean="0"/>
              <a:t>If no pregnancy then the corpus luteum degenerates and the low level of hormones causes the uterine lining to break down               menstrual discharge.</a:t>
            </a:r>
          </a:p>
          <a:p>
            <a:r>
              <a:rPr lang="en-CA" sz="1200" dirty="0" smtClean="0">
                <a:hlinkClick r:id="rId3"/>
              </a:rPr>
              <a:t>video</a:t>
            </a:r>
            <a:endParaRPr lang="en-CA" sz="1200" dirty="0" smtClean="0"/>
          </a:p>
          <a:p>
            <a:endParaRPr lang="en-US" sz="1200" smtClean="0"/>
          </a:p>
          <a:p>
            <a:endParaRPr lang="en-CA"/>
          </a:p>
        </p:txBody>
      </p:sp>
      <p:sp>
        <p:nvSpPr>
          <p:cNvPr id="4" name="Slide Number Placeholder 3"/>
          <p:cNvSpPr>
            <a:spLocks noGrp="1"/>
          </p:cNvSpPr>
          <p:nvPr>
            <p:ph type="sldNum" sz="quarter" idx="10"/>
          </p:nvPr>
        </p:nvSpPr>
        <p:spPr/>
        <p:txBody>
          <a:bodyPr/>
          <a:lstStyle/>
          <a:p>
            <a:fld id="{1803C9F4-C527-4A95-943E-0F583563179B}" type="slidenum">
              <a:rPr lang="en-CA" smtClean="0"/>
              <a:t>42</a:t>
            </a:fld>
            <a:endParaRPr lang="en-CA"/>
          </a:p>
        </p:txBody>
      </p:sp>
    </p:spTree>
    <p:extLst>
      <p:ext uri="{BB962C8B-B14F-4D97-AF65-F5344CB8AC3E}">
        <p14:creationId xmlns:p14="http://schemas.microsoft.com/office/powerpoint/2010/main" val="3558537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 50% of men 40 to 75 years have experienced.  Viagra, Cialis increase</a:t>
            </a:r>
            <a:r>
              <a:rPr lang="en-US" baseline="0" dirty="0" smtClean="0"/>
              <a:t> the blood flow during sexual arousal</a:t>
            </a:r>
          </a:p>
          <a:p>
            <a:r>
              <a:rPr lang="en-US" baseline="0" dirty="0" smtClean="0"/>
              <a:t>BPH: difficult to urinate. </a:t>
            </a:r>
            <a:r>
              <a:rPr lang="en-US" baseline="0" dirty="0" err="1" smtClean="0"/>
              <a:t>Enlargemnet</a:t>
            </a:r>
            <a:r>
              <a:rPr lang="en-US" baseline="0" dirty="0" smtClean="0"/>
              <a:t> due to enzyme that promotes growth at puberty but it continues in the adult. </a:t>
            </a:r>
            <a:r>
              <a:rPr lang="en-US" baseline="0" dirty="0" err="1" smtClean="0"/>
              <a:t>Proscar</a:t>
            </a:r>
            <a:r>
              <a:rPr lang="en-US" baseline="0" dirty="0" smtClean="0"/>
              <a:t> inhibits the enzyme… can affect libido and ED.  Surgery to reduce the prostrate or reduce pressure on urethra. Transurethral resection surgery scrapes away the innermost core of the gland using an </a:t>
            </a:r>
            <a:r>
              <a:rPr lang="en-US" baseline="0" dirty="0" err="1" smtClean="0"/>
              <a:t>instrutment</a:t>
            </a:r>
            <a:r>
              <a:rPr lang="en-US" baseline="0" dirty="0" smtClean="0"/>
              <a:t> inserted into urethral. Transurethral microwave thermotherapy uses microwaves to produce heat to reduce size of gland.</a:t>
            </a:r>
          </a:p>
          <a:p>
            <a:endParaRPr lang="en-US" dirty="0"/>
          </a:p>
        </p:txBody>
      </p:sp>
      <p:sp>
        <p:nvSpPr>
          <p:cNvPr id="4" name="Slide Number Placeholder 3"/>
          <p:cNvSpPr>
            <a:spLocks noGrp="1"/>
          </p:cNvSpPr>
          <p:nvPr>
            <p:ph type="sldNum" sz="quarter" idx="10"/>
          </p:nvPr>
        </p:nvSpPr>
        <p:spPr/>
        <p:txBody>
          <a:bodyPr/>
          <a:lstStyle/>
          <a:p>
            <a:fld id="{1803C9F4-C527-4A95-943E-0F583563179B}" type="slidenum">
              <a:rPr lang="en-CA" smtClean="0"/>
              <a:t>44</a:t>
            </a:fld>
            <a:endParaRPr lang="en-CA"/>
          </a:p>
        </p:txBody>
      </p:sp>
    </p:spTree>
    <p:extLst>
      <p:ext uri="{BB962C8B-B14F-4D97-AF65-F5344CB8AC3E}">
        <p14:creationId xmlns:p14="http://schemas.microsoft.com/office/powerpoint/2010/main" val="202973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Prostate</a:t>
            </a:r>
            <a:r>
              <a:rPr lang="en-US" baseline="0" dirty="0" smtClean="0"/>
              <a:t> cancer; 1 in 7 men. Prostate specific antigen (PSA) test in blood for early detection.</a:t>
            </a:r>
            <a:endParaRPr lang="en-US" dirty="0"/>
          </a:p>
        </p:txBody>
      </p:sp>
      <p:sp>
        <p:nvSpPr>
          <p:cNvPr id="4" name="Slide Number Placeholder 3"/>
          <p:cNvSpPr>
            <a:spLocks noGrp="1"/>
          </p:cNvSpPr>
          <p:nvPr>
            <p:ph type="sldNum" sz="quarter" idx="10"/>
          </p:nvPr>
        </p:nvSpPr>
        <p:spPr/>
        <p:txBody>
          <a:bodyPr/>
          <a:lstStyle/>
          <a:p>
            <a:fld id="{1803C9F4-C527-4A95-943E-0F583563179B}" type="slidenum">
              <a:rPr lang="en-CA" smtClean="0"/>
              <a:t>45</a:t>
            </a:fld>
            <a:endParaRPr lang="en-CA"/>
          </a:p>
        </p:txBody>
      </p:sp>
    </p:spTree>
    <p:extLst>
      <p:ext uri="{BB962C8B-B14F-4D97-AF65-F5344CB8AC3E}">
        <p14:creationId xmlns:p14="http://schemas.microsoft.com/office/powerpoint/2010/main" val="4131977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Endometriosis: 10 to 33 % of women aged 25 to 35</a:t>
            </a:r>
          </a:p>
          <a:p>
            <a:r>
              <a:rPr lang="en-US" dirty="0" smtClean="0"/>
              <a:t>Tissue can grow</a:t>
            </a:r>
            <a:r>
              <a:rPr lang="en-US" baseline="0" dirty="0" smtClean="0"/>
              <a:t> on ovaries and on any other abdominal organ.</a:t>
            </a:r>
          </a:p>
          <a:p>
            <a:r>
              <a:rPr lang="en-US" baseline="0" dirty="0" smtClean="0"/>
              <a:t>Initial treatment is pain control and oral contraceptives to inhibit ovulation</a:t>
            </a:r>
          </a:p>
          <a:p>
            <a:r>
              <a:rPr lang="en-US" baseline="0" dirty="0" smtClean="0"/>
              <a:t>Ovarian cancer;  4% of all </a:t>
            </a:r>
            <a:r>
              <a:rPr lang="en-US" baseline="0" dirty="0" err="1" smtClean="0"/>
              <a:t>womens</a:t>
            </a:r>
            <a:r>
              <a:rPr lang="en-US" baseline="0" dirty="0" smtClean="0"/>
              <a:t> cancers in Canada. A silent cancer as it has no signs and symptoms until its advance stages.  Survival is 5 years after</a:t>
            </a:r>
            <a:endParaRPr lang="en-US" dirty="0"/>
          </a:p>
        </p:txBody>
      </p:sp>
      <p:sp>
        <p:nvSpPr>
          <p:cNvPr id="4" name="Slide Number Placeholder 3"/>
          <p:cNvSpPr>
            <a:spLocks noGrp="1"/>
          </p:cNvSpPr>
          <p:nvPr>
            <p:ph type="sldNum" sz="quarter" idx="10"/>
          </p:nvPr>
        </p:nvSpPr>
        <p:spPr/>
        <p:txBody>
          <a:bodyPr/>
          <a:lstStyle/>
          <a:p>
            <a:fld id="{1803C9F4-C527-4A95-943E-0F583563179B}" type="slidenum">
              <a:rPr lang="en-CA" smtClean="0"/>
              <a:t>46</a:t>
            </a:fld>
            <a:endParaRPr lang="en-CA"/>
          </a:p>
        </p:txBody>
      </p:sp>
    </p:spTree>
    <p:extLst>
      <p:ext uri="{BB962C8B-B14F-4D97-AF65-F5344CB8AC3E}">
        <p14:creationId xmlns:p14="http://schemas.microsoft.com/office/powerpoint/2010/main" val="3907961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US" sz="1200" dirty="0" smtClean="0"/>
              <a:t>1. </a:t>
            </a:r>
            <a:r>
              <a:rPr lang="en-US" sz="1200" b="1" dirty="0" smtClean="0">
                <a:solidFill>
                  <a:srgbClr val="35EB3E"/>
                </a:solidFill>
              </a:rPr>
              <a:t>Tail</a:t>
            </a:r>
            <a:r>
              <a:rPr lang="en-US" sz="1200" dirty="0" smtClean="0"/>
              <a:t>: flagella for movement (9+2 pattern of microtubules)</a:t>
            </a:r>
          </a:p>
          <a:p>
            <a:r>
              <a:rPr lang="en-US" sz="1200" dirty="0" smtClean="0"/>
              <a:t>2. </a:t>
            </a:r>
            <a:r>
              <a:rPr lang="en-US" sz="1200" b="1" dirty="0" smtClean="0">
                <a:solidFill>
                  <a:srgbClr val="35EB3E"/>
                </a:solidFill>
              </a:rPr>
              <a:t>Head</a:t>
            </a:r>
            <a:r>
              <a:rPr lang="en-US" sz="1200" dirty="0" smtClean="0"/>
              <a:t>: contains the nucleus which has the chromosomes (DNA)</a:t>
            </a:r>
          </a:p>
          <a:p>
            <a:r>
              <a:rPr lang="en-US" sz="1200" dirty="0" smtClean="0"/>
              <a:t>3. </a:t>
            </a:r>
            <a:r>
              <a:rPr lang="en-US" sz="1200" b="1" dirty="0" smtClean="0">
                <a:solidFill>
                  <a:srgbClr val="35EB3E"/>
                </a:solidFill>
              </a:rPr>
              <a:t>Middle Piece</a:t>
            </a:r>
            <a:r>
              <a:rPr lang="en-US" sz="1200" dirty="0" smtClean="0"/>
              <a:t>: has mitochondria for producing energy for the flagella.</a:t>
            </a:r>
          </a:p>
          <a:p>
            <a:r>
              <a:rPr lang="en-US" sz="1200" dirty="0" smtClean="0"/>
              <a:t>4. </a:t>
            </a:r>
            <a:r>
              <a:rPr lang="en-US" sz="1200" b="1" dirty="0" smtClean="0">
                <a:solidFill>
                  <a:srgbClr val="35EB3E"/>
                </a:solidFill>
              </a:rPr>
              <a:t>Acrosome</a:t>
            </a:r>
            <a:r>
              <a:rPr lang="en-US" sz="1200" dirty="0" smtClean="0"/>
              <a:t>: has enzymes that are used for penetrating the outer wall (zona </a:t>
            </a:r>
            <a:r>
              <a:rPr lang="en-US" sz="1200" dirty="0" err="1" smtClean="0"/>
              <a:t>pellucida</a:t>
            </a:r>
            <a:r>
              <a:rPr lang="en-CA" sz="1200" dirty="0" smtClean="0"/>
              <a:t>)</a:t>
            </a:r>
            <a:r>
              <a:rPr lang="en-US" sz="1200" dirty="0" smtClean="0"/>
              <a:t> of the egg… only one sperm can enter.</a:t>
            </a:r>
            <a:endParaRPr lang="en-CA" sz="12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7</a:t>
            </a:fld>
            <a:endParaRPr lang="en-CA"/>
          </a:p>
        </p:txBody>
      </p:sp>
    </p:spTree>
    <p:extLst>
      <p:ext uri="{BB962C8B-B14F-4D97-AF65-F5344CB8AC3E}">
        <p14:creationId xmlns:p14="http://schemas.microsoft.com/office/powerpoint/2010/main" val="411274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US" sz="1200" dirty="0" smtClean="0"/>
              <a:t>Besides seminiferous tubules, there are </a:t>
            </a:r>
            <a:r>
              <a:rPr lang="en-US" sz="1200" b="1" dirty="0" smtClean="0">
                <a:solidFill>
                  <a:srgbClr val="FFFF00"/>
                </a:solidFill>
              </a:rPr>
              <a:t>interstitial cells </a:t>
            </a:r>
            <a:r>
              <a:rPr lang="en-US" sz="1200" dirty="0" smtClean="0"/>
              <a:t>in the testis.</a:t>
            </a:r>
          </a:p>
          <a:p>
            <a:r>
              <a:rPr lang="en-US" sz="1200" dirty="0" smtClean="0"/>
              <a:t>These cells produce the male hormone </a:t>
            </a:r>
            <a:r>
              <a:rPr lang="en-US" sz="1200" b="1" dirty="0" smtClean="0">
                <a:solidFill>
                  <a:srgbClr val="FFFF00"/>
                </a:solidFill>
              </a:rPr>
              <a:t>testosterone</a:t>
            </a:r>
            <a:r>
              <a:rPr lang="en-US" sz="1200" dirty="0" smtClean="0"/>
              <a:t>.</a:t>
            </a:r>
          </a:p>
          <a:p>
            <a:endParaRPr lang="en-US" sz="1200" dirty="0" smtClean="0"/>
          </a:p>
          <a:p>
            <a:endParaRPr lang="en-CA" sz="12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9</a:t>
            </a:fld>
            <a:endParaRPr lang="en-CA"/>
          </a:p>
        </p:txBody>
      </p:sp>
    </p:spTree>
    <p:extLst>
      <p:ext uri="{BB962C8B-B14F-4D97-AF65-F5344CB8AC3E}">
        <p14:creationId xmlns:p14="http://schemas.microsoft.com/office/powerpoint/2010/main" val="2110323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solidFill>
                  <a:srgbClr val="00B0F0"/>
                </a:solidFill>
              </a:rPr>
              <a:t>2. Epididymis</a:t>
            </a:r>
            <a:endParaRPr lang="en-CA" sz="1400" dirty="0" smtClean="0">
              <a:solidFill>
                <a:srgbClr val="00B0F0"/>
              </a:solidFill>
            </a:endParaRPr>
          </a:p>
          <a:p>
            <a:r>
              <a:rPr lang="en-US" sz="1200" dirty="0" smtClean="0"/>
              <a:t>A tightly coiled duct which lies outside each testis.</a:t>
            </a:r>
          </a:p>
          <a:p>
            <a:r>
              <a:rPr lang="en-US" sz="1200" dirty="0" smtClean="0"/>
              <a:t>Maturation of the sperm occurs here.</a:t>
            </a:r>
            <a:endParaRPr lang="en-CA" sz="12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10</a:t>
            </a:fld>
            <a:endParaRPr lang="en-CA"/>
          </a:p>
        </p:txBody>
      </p:sp>
    </p:spTree>
    <p:extLst>
      <p:ext uri="{BB962C8B-B14F-4D97-AF65-F5344CB8AC3E}">
        <p14:creationId xmlns:p14="http://schemas.microsoft.com/office/powerpoint/2010/main" val="2795836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B0F0"/>
                </a:solidFill>
              </a:rPr>
              <a:t>3. Vas deferens</a:t>
            </a:r>
            <a:endParaRPr lang="en-CA" sz="1200" dirty="0" smtClean="0">
              <a:solidFill>
                <a:srgbClr val="00B0F0"/>
              </a:solidFill>
            </a:endParaRPr>
          </a:p>
          <a:p>
            <a:pPr marL="0" indent="0">
              <a:buNone/>
            </a:pPr>
            <a:endParaRPr lang="en-US" sz="1200" dirty="0" smtClean="0"/>
          </a:p>
          <a:p>
            <a:r>
              <a:rPr lang="en-US" sz="1200" dirty="0" smtClean="0"/>
              <a:t>A tube that carries the sperm,</a:t>
            </a:r>
          </a:p>
          <a:p>
            <a:r>
              <a:rPr lang="en-US" sz="1200" dirty="0" smtClean="0"/>
              <a:t>Each vas deferens passes into the abdominal cavity where it curves around the bladder and empties into the </a:t>
            </a:r>
            <a:r>
              <a:rPr lang="en-US" sz="1200" b="1" dirty="0" smtClean="0">
                <a:solidFill>
                  <a:srgbClr val="35EB3E"/>
                </a:solidFill>
              </a:rPr>
              <a:t>ejaculatory duct</a:t>
            </a:r>
            <a:r>
              <a:rPr lang="en-US" sz="1200" dirty="0" smtClean="0"/>
              <a:t> which enters the urethra</a:t>
            </a:r>
          </a:p>
          <a:p>
            <a:pPr marL="0" indent="0">
              <a:buNone/>
            </a:pPr>
            <a:endParaRPr lang="en-US" sz="1200" dirty="0" smtClean="0"/>
          </a:p>
          <a:p>
            <a:endParaRPr lang="en-CA" sz="12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11</a:t>
            </a:fld>
            <a:endParaRPr lang="en-CA"/>
          </a:p>
        </p:txBody>
      </p:sp>
    </p:spTree>
    <p:extLst>
      <p:ext uri="{BB962C8B-B14F-4D97-AF65-F5344CB8AC3E}">
        <p14:creationId xmlns:p14="http://schemas.microsoft.com/office/powerpoint/2010/main" val="343977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dirty="0" smtClean="0">
                <a:solidFill>
                  <a:srgbClr val="00B0F0"/>
                </a:solidFill>
              </a:rPr>
              <a:t>4. Seminal fluid glands</a:t>
            </a:r>
            <a:endParaRPr lang="en-CA" sz="2900" dirty="0" smtClean="0">
              <a:solidFill>
                <a:srgbClr val="00B0F0"/>
              </a:solidFill>
            </a:endParaRPr>
          </a:p>
          <a:p>
            <a:endParaRPr lang="en-US" sz="2800" dirty="0" smtClean="0"/>
          </a:p>
          <a:p>
            <a:pPr marL="0" indent="0">
              <a:buNone/>
            </a:pPr>
            <a:r>
              <a:rPr lang="en-US" sz="2800" dirty="0" smtClean="0"/>
              <a:t>There are 3 glands that produce seminal fluid:</a:t>
            </a:r>
          </a:p>
          <a:p>
            <a:pPr lvl="1"/>
            <a:r>
              <a:rPr lang="en-US" sz="2800" dirty="0" smtClean="0"/>
              <a:t>1. </a:t>
            </a:r>
            <a:r>
              <a:rPr lang="en-US" sz="2800" b="1" dirty="0" smtClean="0">
                <a:solidFill>
                  <a:srgbClr val="35EB3E"/>
                </a:solidFill>
              </a:rPr>
              <a:t>Prostate gland</a:t>
            </a:r>
            <a:r>
              <a:rPr lang="en-US" sz="2800" dirty="0" smtClean="0"/>
              <a:t>: doughnut-shaped gland that surrounds the urethra</a:t>
            </a:r>
          </a:p>
          <a:p>
            <a:pPr lvl="1"/>
            <a:r>
              <a:rPr lang="en-US" sz="2800" dirty="0" smtClean="0"/>
              <a:t>2. </a:t>
            </a:r>
            <a:r>
              <a:rPr lang="en-US" sz="2800" b="1" dirty="0" smtClean="0">
                <a:solidFill>
                  <a:srgbClr val="35EB3E"/>
                </a:solidFill>
              </a:rPr>
              <a:t>Seminal vesicle</a:t>
            </a:r>
            <a:r>
              <a:rPr lang="en-US" sz="2800" dirty="0" smtClean="0"/>
              <a:t>: lie at the base of the bladder.</a:t>
            </a:r>
          </a:p>
          <a:p>
            <a:pPr lvl="1"/>
            <a:r>
              <a:rPr lang="en-US" sz="2800" dirty="0" smtClean="0"/>
              <a:t>3. </a:t>
            </a:r>
            <a:r>
              <a:rPr lang="en-US" sz="2800" b="1" dirty="0" smtClean="0">
                <a:solidFill>
                  <a:srgbClr val="35EB3E"/>
                </a:solidFill>
              </a:rPr>
              <a:t>Bulbourethral gland</a:t>
            </a:r>
            <a:r>
              <a:rPr lang="en-US" sz="2800" dirty="0" smtClean="0"/>
              <a:t>: pea-sized that lie on either side of the urethra.</a:t>
            </a:r>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12</a:t>
            </a:fld>
            <a:endParaRPr lang="en-CA"/>
          </a:p>
        </p:txBody>
      </p:sp>
    </p:spTree>
    <p:extLst>
      <p:ext uri="{BB962C8B-B14F-4D97-AF65-F5344CB8AC3E}">
        <p14:creationId xmlns:p14="http://schemas.microsoft.com/office/powerpoint/2010/main" val="2344533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US" sz="1200" dirty="0" smtClean="0"/>
              <a:t>Components of seminal fluid</a:t>
            </a:r>
          </a:p>
          <a:p>
            <a:pPr marL="514350" indent="-514350">
              <a:buAutoNum type="arabicPeriod"/>
            </a:pPr>
            <a:r>
              <a:rPr lang="en-US" sz="1200" b="1" dirty="0" smtClean="0">
                <a:solidFill>
                  <a:srgbClr val="FF0000"/>
                </a:solidFill>
              </a:rPr>
              <a:t>Basic solution</a:t>
            </a:r>
            <a:r>
              <a:rPr lang="en-US" sz="1200" dirty="0" smtClean="0"/>
              <a:t>: sperm are more viable and in addition it helps to neutralize the acidic environment of the vagina.</a:t>
            </a:r>
          </a:p>
          <a:p>
            <a:pPr marL="514350" indent="-514350">
              <a:buAutoNum type="arabicPeriod"/>
            </a:pPr>
            <a:r>
              <a:rPr lang="en-US" sz="1200" b="1" dirty="0" smtClean="0">
                <a:solidFill>
                  <a:srgbClr val="FF0000"/>
                </a:solidFill>
              </a:rPr>
              <a:t>Fructose (sugar): </a:t>
            </a:r>
            <a:r>
              <a:rPr lang="en-US" sz="1200" dirty="0" smtClean="0"/>
              <a:t>sugar for the mitochondria to make ATP (energy).</a:t>
            </a:r>
          </a:p>
          <a:p>
            <a:pPr marL="514350" indent="-514350">
              <a:buAutoNum type="arabicPeriod"/>
            </a:pPr>
            <a:r>
              <a:rPr lang="en-US" sz="1200" b="1" dirty="0" smtClean="0">
                <a:solidFill>
                  <a:srgbClr val="FF0000"/>
                </a:solidFill>
              </a:rPr>
              <a:t>Prostaglandins</a:t>
            </a:r>
            <a:r>
              <a:rPr lang="en-US" sz="1200" dirty="0" smtClean="0"/>
              <a:t>: a chemical that causes the uterus to contract.  It brings the sperm closer to the egg for fertilization</a:t>
            </a:r>
          </a:p>
          <a:p>
            <a:pPr marL="514350" indent="-514350">
              <a:buAutoNum type="arabicPeriod"/>
            </a:pPr>
            <a:r>
              <a:rPr lang="en-US" sz="1200" b="1" dirty="0" smtClean="0">
                <a:solidFill>
                  <a:srgbClr val="FF0000"/>
                </a:solidFill>
              </a:rPr>
              <a:t>Mucus</a:t>
            </a:r>
            <a:r>
              <a:rPr lang="en-US" sz="1200" dirty="0" smtClean="0"/>
              <a:t>: lubrication</a:t>
            </a:r>
          </a:p>
          <a:p>
            <a:pPr marL="514350" indent="-514350">
              <a:buAutoNum type="arabicPeriod"/>
            </a:pPr>
            <a:r>
              <a:rPr lang="en-US" sz="1200" b="1" dirty="0" smtClean="0">
                <a:solidFill>
                  <a:srgbClr val="FF0000"/>
                </a:solidFill>
              </a:rPr>
              <a:t>Water</a:t>
            </a:r>
            <a:r>
              <a:rPr lang="en-US" sz="1200" dirty="0" smtClean="0"/>
              <a:t>: solvent</a:t>
            </a:r>
          </a:p>
          <a:p>
            <a:endParaRPr lang="en-CA" sz="12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13</a:t>
            </a:fld>
            <a:endParaRPr lang="en-CA"/>
          </a:p>
        </p:txBody>
      </p:sp>
    </p:spTree>
    <p:extLst>
      <p:ext uri="{BB962C8B-B14F-4D97-AF65-F5344CB8AC3E}">
        <p14:creationId xmlns:p14="http://schemas.microsoft.com/office/powerpoint/2010/main" val="1181139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solidFill>
                  <a:srgbClr val="00B0F0"/>
                </a:solidFill>
              </a:rPr>
              <a:t>5. Penis</a:t>
            </a:r>
            <a:br>
              <a:rPr lang="en-US" sz="1400" dirty="0" smtClean="0">
                <a:solidFill>
                  <a:srgbClr val="00B0F0"/>
                </a:solidFill>
              </a:rPr>
            </a:br>
            <a:endParaRPr lang="en-CA" sz="1400" dirty="0" smtClean="0">
              <a:solidFill>
                <a:srgbClr val="00B0F0"/>
              </a:solidFill>
            </a:endParaRPr>
          </a:p>
          <a:p>
            <a:endParaRPr lang="en-US" sz="1200" dirty="0" smtClean="0"/>
          </a:p>
          <a:p>
            <a:r>
              <a:rPr lang="en-US" sz="1200" dirty="0" smtClean="0"/>
              <a:t>Organ for sexual intercourse</a:t>
            </a:r>
          </a:p>
          <a:p>
            <a:r>
              <a:rPr lang="en-US" sz="1200" dirty="0" smtClean="0"/>
              <a:t>A long shaft with an enlarged tip called the </a:t>
            </a:r>
            <a:r>
              <a:rPr lang="en-US" sz="1200" b="1" dirty="0" smtClean="0">
                <a:solidFill>
                  <a:srgbClr val="35EB3E"/>
                </a:solidFill>
              </a:rPr>
              <a:t>glans penis</a:t>
            </a:r>
          </a:p>
          <a:p>
            <a:r>
              <a:rPr lang="en-US" sz="1200" dirty="0" smtClean="0"/>
              <a:t>Covered by a layer of skin called </a:t>
            </a:r>
            <a:r>
              <a:rPr lang="en-US" sz="1200" b="1" dirty="0" smtClean="0">
                <a:solidFill>
                  <a:srgbClr val="35EB3E"/>
                </a:solidFill>
              </a:rPr>
              <a:t> </a:t>
            </a:r>
            <a:r>
              <a:rPr lang="en-US" sz="1200" dirty="0" smtClean="0"/>
              <a:t>the</a:t>
            </a:r>
            <a:r>
              <a:rPr lang="en-US" sz="1200" b="1" dirty="0" smtClean="0">
                <a:solidFill>
                  <a:srgbClr val="35EB3E"/>
                </a:solidFill>
              </a:rPr>
              <a:t> foreskin</a:t>
            </a:r>
            <a:endParaRPr lang="en-US" sz="1200" dirty="0" smtClean="0"/>
          </a:p>
          <a:p>
            <a:r>
              <a:rPr lang="en-US" sz="1200" dirty="0" smtClean="0">
                <a:hlinkClick r:id="rId3"/>
              </a:rPr>
              <a:t>Male reproductive system</a:t>
            </a:r>
            <a:endParaRPr lang="en-CA" sz="1200" dirty="0" smtClean="0"/>
          </a:p>
          <a:p>
            <a:endParaRPr lang="en-CA" dirty="0"/>
          </a:p>
        </p:txBody>
      </p:sp>
      <p:sp>
        <p:nvSpPr>
          <p:cNvPr id="4" name="Slide Number Placeholder 3"/>
          <p:cNvSpPr>
            <a:spLocks noGrp="1"/>
          </p:cNvSpPr>
          <p:nvPr>
            <p:ph type="sldNum" sz="quarter" idx="10"/>
          </p:nvPr>
        </p:nvSpPr>
        <p:spPr/>
        <p:txBody>
          <a:bodyPr/>
          <a:lstStyle/>
          <a:p>
            <a:fld id="{1803C9F4-C527-4A95-943E-0F583563179B}" type="slidenum">
              <a:rPr lang="en-CA" smtClean="0"/>
              <a:t>14</a:t>
            </a:fld>
            <a:endParaRPr lang="en-CA"/>
          </a:p>
        </p:txBody>
      </p:sp>
    </p:spTree>
    <p:extLst>
      <p:ext uri="{BB962C8B-B14F-4D97-AF65-F5344CB8AC3E}">
        <p14:creationId xmlns:p14="http://schemas.microsoft.com/office/powerpoint/2010/main" val="2427460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52C6618-1EEB-4B68-BD2D-43A848C1DACA}" type="datetimeFigureOut">
              <a:rPr lang="en-CA" smtClean="0"/>
              <a:t>2022-06-06</a:t>
            </a:fld>
            <a:endParaRPr lang="en-CA"/>
          </a:p>
        </p:txBody>
      </p:sp>
      <p:sp>
        <p:nvSpPr>
          <p:cNvPr id="8" name="Slide Number Placeholder 7"/>
          <p:cNvSpPr>
            <a:spLocks noGrp="1"/>
          </p:cNvSpPr>
          <p:nvPr>
            <p:ph type="sldNum" sz="quarter" idx="11"/>
          </p:nvPr>
        </p:nvSpPr>
        <p:spPr/>
        <p:txBody>
          <a:bodyPr/>
          <a:lstStyle/>
          <a:p>
            <a:fld id="{2508BDFE-2231-4C69-8D48-0723A03B2510}" type="slidenum">
              <a:rPr lang="en-CA" smtClean="0"/>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2C6618-1EEB-4B68-BD2D-43A848C1DACA}" type="datetimeFigureOut">
              <a:rPr lang="en-CA" smtClean="0"/>
              <a:t>2022-06-06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08BDFE-2231-4C69-8D48-0723A03B2510}"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2C6618-1EEB-4B68-BD2D-43A848C1DACA}" type="datetimeFigureOut">
              <a:rPr lang="en-CA" smtClean="0"/>
              <a:t>2022-06-06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08BDFE-2231-4C69-8D48-0723A03B2510}"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8" name="Slide Number Placeholder 7"/>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9" name="Footer Placeholder 8"/>
          <p:cNvSpPr>
            <a:spLocks noGrp="1"/>
          </p:cNvSpPr>
          <p:nvPr>
            <p:ph type="ftr" sz="quarter" idx="12"/>
          </p:nvPr>
        </p:nvSpPr>
        <p:spPr/>
        <p:txBody>
          <a:bodyPr/>
          <a:lstStyle/>
          <a:p>
            <a:endParaRPr lang="en-CA">
              <a:solidFill>
                <a:prstClr val="white"/>
              </a:solidFill>
            </a:endParaRPr>
          </a:p>
        </p:txBody>
      </p:sp>
    </p:spTree>
    <p:extLst>
      <p:ext uri="{BB962C8B-B14F-4D97-AF65-F5344CB8AC3E}">
        <p14:creationId xmlns:p14="http://schemas.microsoft.com/office/powerpoint/2010/main" val="13948816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10" name="Slide Number Placeholder 9"/>
          <p:cNvSpPr>
            <a:spLocks noGrp="1"/>
          </p:cNvSpPr>
          <p:nvPr>
            <p:ph type="sldNum" sz="quarter" idx="15"/>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1" name="Footer Placeholder 10"/>
          <p:cNvSpPr>
            <a:spLocks noGrp="1"/>
          </p:cNvSpPr>
          <p:nvPr>
            <p:ph type="ftr" sz="quarter" idx="16"/>
          </p:nvPr>
        </p:nvSpPr>
        <p:spPr/>
        <p:txBody>
          <a:bodyPr/>
          <a:lstStyle/>
          <a:p>
            <a:endParaRPr lang="en-CA">
              <a:solidFill>
                <a:prstClr val="white"/>
              </a:solidFill>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276137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8" name="Slide Number Placeholder 7"/>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9" name="Footer Placeholder 8"/>
          <p:cNvSpPr>
            <a:spLocks noGrp="1"/>
          </p:cNvSpPr>
          <p:nvPr>
            <p:ph type="ftr" sz="quarter" idx="12"/>
          </p:nvPr>
        </p:nvSpPr>
        <p:spPr/>
        <p:txBody>
          <a:bodyPr/>
          <a:lstStyle/>
          <a:p>
            <a:endParaRPr lang="en-CA">
              <a:solidFill>
                <a:prstClr val="white"/>
              </a:solidFill>
            </a:endParaRPr>
          </a:p>
        </p:txBody>
      </p:sp>
    </p:spTree>
    <p:extLst>
      <p:ext uri="{BB962C8B-B14F-4D97-AF65-F5344CB8AC3E}">
        <p14:creationId xmlns:p14="http://schemas.microsoft.com/office/powerpoint/2010/main" val="30127352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10" name="Slide Number Placeholder 9"/>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1" name="Footer Placeholder 10"/>
          <p:cNvSpPr>
            <a:spLocks noGrp="1"/>
          </p:cNvSpPr>
          <p:nvPr>
            <p:ph type="ftr" sz="quarter" idx="12"/>
          </p:nvPr>
        </p:nvSpPr>
        <p:spPr>
          <a:xfrm>
            <a:off x="493776" y="6356350"/>
            <a:ext cx="5102352" cy="365125"/>
          </a:xfrm>
        </p:spPr>
        <p:txBody>
          <a:bodyPr/>
          <a:lstStyle/>
          <a:p>
            <a:endParaRPr lang="en-CA">
              <a:solidFill>
                <a:prstClr val="white"/>
              </a:solidFill>
            </a:endParaRPr>
          </a:p>
        </p:txBody>
      </p:sp>
    </p:spTree>
    <p:extLst>
      <p:ext uri="{BB962C8B-B14F-4D97-AF65-F5344CB8AC3E}">
        <p14:creationId xmlns:p14="http://schemas.microsoft.com/office/powerpoint/2010/main" val="1038348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11" name="Slide Number Placeholder 10"/>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2" name="Footer Placeholder 11"/>
          <p:cNvSpPr>
            <a:spLocks noGrp="1"/>
          </p:cNvSpPr>
          <p:nvPr>
            <p:ph type="ftr" sz="quarter" idx="12"/>
          </p:nvPr>
        </p:nvSpPr>
        <p:spPr>
          <a:xfrm>
            <a:off x="493776" y="6356350"/>
            <a:ext cx="5102352" cy="365125"/>
          </a:xfrm>
        </p:spPr>
        <p:txBody>
          <a:bodyPr/>
          <a:lstStyle/>
          <a:p>
            <a:endParaRPr lang="en-CA">
              <a:solidFill>
                <a:prstClr val="white"/>
              </a:solidFill>
            </a:endParaRPr>
          </a:p>
        </p:txBody>
      </p:sp>
    </p:spTree>
    <p:extLst>
      <p:ext uri="{BB962C8B-B14F-4D97-AF65-F5344CB8AC3E}">
        <p14:creationId xmlns:p14="http://schemas.microsoft.com/office/powerpoint/2010/main" val="33629797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6" name="Footer Placeholder 5"/>
          <p:cNvSpPr>
            <a:spLocks noGrp="1"/>
          </p:cNvSpPr>
          <p:nvPr>
            <p:ph type="ftr" sz="quarter" idx="12"/>
          </p:nvPr>
        </p:nvSpPr>
        <p:spPr/>
        <p:txBody>
          <a:bodyPr/>
          <a:lstStyle/>
          <a:p>
            <a:endParaRPr lang="en-CA">
              <a:solidFill>
                <a:prstClr val="white"/>
              </a:solidFill>
            </a:endParaRPr>
          </a:p>
        </p:txBody>
      </p:sp>
    </p:spTree>
    <p:extLst>
      <p:ext uri="{BB962C8B-B14F-4D97-AF65-F5344CB8AC3E}">
        <p14:creationId xmlns:p14="http://schemas.microsoft.com/office/powerpoint/2010/main" val="23176020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3" name="Footer Placeholder 2"/>
          <p:cNvSpPr>
            <a:spLocks noGrp="1"/>
          </p:cNvSpPr>
          <p:nvPr>
            <p:ph type="ftr" sz="quarter" idx="11"/>
          </p:nvPr>
        </p:nvSpPr>
        <p:spPr/>
        <p:txBody>
          <a:bodyPr/>
          <a:lstStyle/>
          <a:p>
            <a:endParaRPr lang="en-CA">
              <a:solidFill>
                <a:prstClr val="white"/>
              </a:solidFill>
            </a:endParaRPr>
          </a:p>
        </p:txBody>
      </p:sp>
      <p:sp>
        <p:nvSpPr>
          <p:cNvPr id="4" name="Slide Number Placeholder 3"/>
          <p:cNvSpPr>
            <a:spLocks noGrp="1"/>
          </p:cNvSpPr>
          <p:nvPr>
            <p:ph type="sldNum" sz="quarter" idx="12"/>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349194357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9" name="Slide Number Placeholder 8"/>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CA">
              <a:solidFill>
                <a:prstClr val="white"/>
              </a:solidFill>
            </a:endParaRPr>
          </a:p>
        </p:txBody>
      </p:sp>
    </p:spTree>
    <p:extLst>
      <p:ext uri="{BB962C8B-B14F-4D97-AF65-F5344CB8AC3E}">
        <p14:creationId xmlns:p14="http://schemas.microsoft.com/office/powerpoint/2010/main" val="3369939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4"/>
          </p:nvPr>
        </p:nvSpPr>
        <p:spPr/>
        <p:txBody>
          <a:bodyPr/>
          <a:lstStyle/>
          <a:p>
            <a:fld id="{552C6618-1EEB-4B68-BD2D-43A848C1DACA}" type="datetimeFigureOut">
              <a:rPr lang="en-CA" smtClean="0"/>
              <a:t>2022-06-06</a:t>
            </a:fld>
            <a:endParaRPr lang="en-CA"/>
          </a:p>
        </p:txBody>
      </p:sp>
      <p:sp>
        <p:nvSpPr>
          <p:cNvPr id="10" name="Slide Number Placeholder 9"/>
          <p:cNvSpPr>
            <a:spLocks noGrp="1"/>
          </p:cNvSpPr>
          <p:nvPr>
            <p:ph type="sldNum" sz="quarter" idx="15"/>
          </p:nvPr>
        </p:nvSpPr>
        <p:spPr/>
        <p:txBody>
          <a:bodyPr/>
          <a:lstStyle/>
          <a:p>
            <a:fld id="{2508BDFE-2231-4C69-8D48-0723A03B2510}" type="slidenum">
              <a:rPr lang="en-CA" smtClean="0"/>
              <a:t>‹#›</a:t>
            </a:fld>
            <a:endParaRPr lang="en-CA"/>
          </a:p>
        </p:txBody>
      </p:sp>
      <p:sp>
        <p:nvSpPr>
          <p:cNvPr id="11" name="Footer Placeholder 10"/>
          <p:cNvSpPr>
            <a:spLocks noGrp="1"/>
          </p:cNvSpPr>
          <p:nvPr>
            <p:ph type="ftr" sz="quarter" idx="16"/>
          </p:nvPr>
        </p:nvSpPr>
        <p:spPr/>
        <p:txBody>
          <a:bodyPr/>
          <a:lstStyle/>
          <a:p>
            <a:endParaRPr lang="en-CA"/>
          </a:p>
        </p:txBody>
      </p:sp>
      <p:sp>
        <p:nvSpPr>
          <p:cNvPr id="12" name="Title 1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9" name="Slide Number Placeholder 8"/>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CA">
              <a:solidFill>
                <a:prstClr val="white"/>
              </a:solidFill>
            </a:endParaRPr>
          </a:p>
        </p:txBody>
      </p:sp>
    </p:spTree>
    <p:extLst>
      <p:ext uri="{BB962C8B-B14F-4D97-AF65-F5344CB8AC3E}">
        <p14:creationId xmlns:p14="http://schemas.microsoft.com/office/powerpoint/2010/main" val="6920772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6932664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5032146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8" name="Slide Number Placeholder 7"/>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9" name="Footer Placeholder 8"/>
          <p:cNvSpPr>
            <a:spLocks noGrp="1"/>
          </p:cNvSpPr>
          <p:nvPr>
            <p:ph type="ftr" sz="quarter" idx="12"/>
          </p:nvPr>
        </p:nvSpPr>
        <p:spPr/>
        <p:txBody>
          <a:bodyPr/>
          <a:lstStyle/>
          <a:p>
            <a:endParaRPr lang="en-CA">
              <a:solidFill>
                <a:prstClr val="white"/>
              </a:solidFill>
            </a:endParaRPr>
          </a:p>
        </p:txBody>
      </p:sp>
    </p:spTree>
    <p:extLst>
      <p:ext uri="{BB962C8B-B14F-4D97-AF65-F5344CB8AC3E}">
        <p14:creationId xmlns:p14="http://schemas.microsoft.com/office/powerpoint/2010/main" val="21320274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10" name="Slide Number Placeholder 9"/>
          <p:cNvSpPr>
            <a:spLocks noGrp="1"/>
          </p:cNvSpPr>
          <p:nvPr>
            <p:ph type="sldNum" sz="quarter" idx="15"/>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1" name="Footer Placeholder 10"/>
          <p:cNvSpPr>
            <a:spLocks noGrp="1"/>
          </p:cNvSpPr>
          <p:nvPr>
            <p:ph type="ftr" sz="quarter" idx="16"/>
          </p:nvPr>
        </p:nvSpPr>
        <p:spPr/>
        <p:txBody>
          <a:bodyPr/>
          <a:lstStyle/>
          <a:p>
            <a:endParaRPr lang="en-CA">
              <a:solidFill>
                <a:prstClr val="white"/>
              </a:solidFill>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963795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8" name="Slide Number Placeholder 7"/>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9" name="Footer Placeholder 8"/>
          <p:cNvSpPr>
            <a:spLocks noGrp="1"/>
          </p:cNvSpPr>
          <p:nvPr>
            <p:ph type="ftr" sz="quarter" idx="12"/>
          </p:nvPr>
        </p:nvSpPr>
        <p:spPr/>
        <p:txBody>
          <a:bodyPr/>
          <a:lstStyle/>
          <a:p>
            <a:endParaRPr lang="en-CA">
              <a:solidFill>
                <a:prstClr val="white"/>
              </a:solidFill>
            </a:endParaRPr>
          </a:p>
        </p:txBody>
      </p:sp>
    </p:spTree>
    <p:extLst>
      <p:ext uri="{BB962C8B-B14F-4D97-AF65-F5344CB8AC3E}">
        <p14:creationId xmlns:p14="http://schemas.microsoft.com/office/powerpoint/2010/main" val="21788899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10" name="Slide Number Placeholder 9"/>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1" name="Footer Placeholder 10"/>
          <p:cNvSpPr>
            <a:spLocks noGrp="1"/>
          </p:cNvSpPr>
          <p:nvPr>
            <p:ph type="ftr" sz="quarter" idx="12"/>
          </p:nvPr>
        </p:nvSpPr>
        <p:spPr>
          <a:xfrm>
            <a:off x="493776" y="6356350"/>
            <a:ext cx="5102352" cy="365125"/>
          </a:xfrm>
        </p:spPr>
        <p:txBody>
          <a:bodyPr/>
          <a:lstStyle/>
          <a:p>
            <a:endParaRPr lang="en-CA">
              <a:solidFill>
                <a:prstClr val="white"/>
              </a:solidFill>
            </a:endParaRPr>
          </a:p>
        </p:txBody>
      </p:sp>
    </p:spTree>
    <p:extLst>
      <p:ext uri="{BB962C8B-B14F-4D97-AF65-F5344CB8AC3E}">
        <p14:creationId xmlns:p14="http://schemas.microsoft.com/office/powerpoint/2010/main" val="22611150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11" name="Slide Number Placeholder 10"/>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2" name="Footer Placeholder 11"/>
          <p:cNvSpPr>
            <a:spLocks noGrp="1"/>
          </p:cNvSpPr>
          <p:nvPr>
            <p:ph type="ftr" sz="quarter" idx="12"/>
          </p:nvPr>
        </p:nvSpPr>
        <p:spPr>
          <a:xfrm>
            <a:off x="493776" y="6356350"/>
            <a:ext cx="5102352" cy="365125"/>
          </a:xfrm>
        </p:spPr>
        <p:txBody>
          <a:bodyPr/>
          <a:lstStyle/>
          <a:p>
            <a:endParaRPr lang="en-CA">
              <a:solidFill>
                <a:prstClr val="white"/>
              </a:solidFill>
            </a:endParaRPr>
          </a:p>
        </p:txBody>
      </p:sp>
    </p:spTree>
    <p:extLst>
      <p:ext uri="{BB962C8B-B14F-4D97-AF65-F5344CB8AC3E}">
        <p14:creationId xmlns:p14="http://schemas.microsoft.com/office/powerpoint/2010/main" val="24890752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6" name="Footer Placeholder 5"/>
          <p:cNvSpPr>
            <a:spLocks noGrp="1"/>
          </p:cNvSpPr>
          <p:nvPr>
            <p:ph type="ftr" sz="quarter" idx="12"/>
          </p:nvPr>
        </p:nvSpPr>
        <p:spPr/>
        <p:txBody>
          <a:bodyPr/>
          <a:lstStyle/>
          <a:p>
            <a:endParaRPr lang="en-CA">
              <a:solidFill>
                <a:prstClr val="white"/>
              </a:solidFill>
            </a:endParaRPr>
          </a:p>
        </p:txBody>
      </p:sp>
    </p:spTree>
    <p:extLst>
      <p:ext uri="{BB962C8B-B14F-4D97-AF65-F5344CB8AC3E}">
        <p14:creationId xmlns:p14="http://schemas.microsoft.com/office/powerpoint/2010/main" val="11704071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3" name="Footer Placeholder 2"/>
          <p:cNvSpPr>
            <a:spLocks noGrp="1"/>
          </p:cNvSpPr>
          <p:nvPr>
            <p:ph type="ftr" sz="quarter" idx="11"/>
          </p:nvPr>
        </p:nvSpPr>
        <p:spPr/>
        <p:txBody>
          <a:bodyPr/>
          <a:lstStyle/>
          <a:p>
            <a:endParaRPr lang="en-CA">
              <a:solidFill>
                <a:prstClr val="white"/>
              </a:solidFill>
            </a:endParaRPr>
          </a:p>
        </p:txBody>
      </p:sp>
      <p:sp>
        <p:nvSpPr>
          <p:cNvPr id="4" name="Slide Number Placeholder 3"/>
          <p:cNvSpPr>
            <a:spLocks noGrp="1"/>
          </p:cNvSpPr>
          <p:nvPr>
            <p:ph type="sldNum" sz="quarter" idx="12"/>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0114302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52C6618-1EEB-4B68-BD2D-43A848C1DACA}" type="datetimeFigureOut">
              <a:rPr lang="en-CA" smtClean="0"/>
              <a:t>2022-06-06</a:t>
            </a:fld>
            <a:endParaRPr lang="en-CA"/>
          </a:p>
        </p:txBody>
      </p:sp>
      <p:sp>
        <p:nvSpPr>
          <p:cNvPr id="8" name="Slide Number Placeholder 7"/>
          <p:cNvSpPr>
            <a:spLocks noGrp="1"/>
          </p:cNvSpPr>
          <p:nvPr>
            <p:ph type="sldNum" sz="quarter" idx="11"/>
          </p:nvPr>
        </p:nvSpPr>
        <p:spPr/>
        <p:txBody>
          <a:bodyPr/>
          <a:lstStyle/>
          <a:p>
            <a:fld id="{2508BDFE-2231-4C69-8D48-0723A03B2510}" type="slidenum">
              <a:rPr lang="en-CA" smtClean="0"/>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9" name="Slide Number Placeholder 8"/>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CA">
              <a:solidFill>
                <a:prstClr val="white"/>
              </a:solidFill>
            </a:endParaRPr>
          </a:p>
        </p:txBody>
      </p:sp>
    </p:spTree>
    <p:extLst>
      <p:ext uri="{BB962C8B-B14F-4D97-AF65-F5344CB8AC3E}">
        <p14:creationId xmlns:p14="http://schemas.microsoft.com/office/powerpoint/2010/main" val="424775066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9" name="Slide Number Placeholder 8"/>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CA">
              <a:solidFill>
                <a:prstClr val="white"/>
              </a:solidFill>
            </a:endParaRPr>
          </a:p>
        </p:txBody>
      </p:sp>
    </p:spTree>
    <p:extLst>
      <p:ext uri="{BB962C8B-B14F-4D97-AF65-F5344CB8AC3E}">
        <p14:creationId xmlns:p14="http://schemas.microsoft.com/office/powerpoint/2010/main" val="10972464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31357043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42552375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8" name="Slide Number Placeholder 7"/>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9" name="Footer Placeholder 8"/>
          <p:cNvSpPr>
            <a:spLocks noGrp="1"/>
          </p:cNvSpPr>
          <p:nvPr>
            <p:ph type="ftr" sz="quarter" idx="12"/>
          </p:nvPr>
        </p:nvSpPr>
        <p:spPr/>
        <p:txBody>
          <a:bodyPr/>
          <a:lstStyle/>
          <a:p>
            <a:endParaRPr lang="en-CA">
              <a:solidFill>
                <a:prstClr val="white"/>
              </a:solidFill>
            </a:endParaRPr>
          </a:p>
        </p:txBody>
      </p:sp>
    </p:spTree>
    <p:extLst>
      <p:ext uri="{BB962C8B-B14F-4D97-AF65-F5344CB8AC3E}">
        <p14:creationId xmlns:p14="http://schemas.microsoft.com/office/powerpoint/2010/main" val="237286112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10" name="Slide Number Placeholder 9"/>
          <p:cNvSpPr>
            <a:spLocks noGrp="1"/>
          </p:cNvSpPr>
          <p:nvPr>
            <p:ph type="sldNum" sz="quarter" idx="15"/>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1" name="Footer Placeholder 10"/>
          <p:cNvSpPr>
            <a:spLocks noGrp="1"/>
          </p:cNvSpPr>
          <p:nvPr>
            <p:ph type="ftr" sz="quarter" idx="16"/>
          </p:nvPr>
        </p:nvSpPr>
        <p:spPr/>
        <p:txBody>
          <a:bodyPr/>
          <a:lstStyle/>
          <a:p>
            <a:endParaRPr lang="en-CA">
              <a:solidFill>
                <a:prstClr val="white"/>
              </a:solidFill>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8268623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8" name="Slide Number Placeholder 7"/>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9" name="Footer Placeholder 8"/>
          <p:cNvSpPr>
            <a:spLocks noGrp="1"/>
          </p:cNvSpPr>
          <p:nvPr>
            <p:ph type="ftr" sz="quarter" idx="12"/>
          </p:nvPr>
        </p:nvSpPr>
        <p:spPr/>
        <p:txBody>
          <a:bodyPr/>
          <a:lstStyle/>
          <a:p>
            <a:endParaRPr lang="en-CA">
              <a:solidFill>
                <a:prstClr val="white"/>
              </a:solidFill>
            </a:endParaRPr>
          </a:p>
        </p:txBody>
      </p:sp>
    </p:spTree>
    <p:extLst>
      <p:ext uri="{BB962C8B-B14F-4D97-AF65-F5344CB8AC3E}">
        <p14:creationId xmlns:p14="http://schemas.microsoft.com/office/powerpoint/2010/main" val="401514844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10" name="Slide Number Placeholder 9"/>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1" name="Footer Placeholder 10"/>
          <p:cNvSpPr>
            <a:spLocks noGrp="1"/>
          </p:cNvSpPr>
          <p:nvPr>
            <p:ph type="ftr" sz="quarter" idx="12"/>
          </p:nvPr>
        </p:nvSpPr>
        <p:spPr>
          <a:xfrm>
            <a:off x="493776" y="6356350"/>
            <a:ext cx="5102352" cy="365125"/>
          </a:xfrm>
        </p:spPr>
        <p:txBody>
          <a:bodyPr/>
          <a:lstStyle/>
          <a:p>
            <a:endParaRPr lang="en-CA">
              <a:solidFill>
                <a:prstClr val="white"/>
              </a:solidFill>
            </a:endParaRPr>
          </a:p>
        </p:txBody>
      </p:sp>
    </p:spTree>
    <p:extLst>
      <p:ext uri="{BB962C8B-B14F-4D97-AF65-F5344CB8AC3E}">
        <p14:creationId xmlns:p14="http://schemas.microsoft.com/office/powerpoint/2010/main" val="232057000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11" name="Slide Number Placeholder 10"/>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2" name="Footer Placeholder 11"/>
          <p:cNvSpPr>
            <a:spLocks noGrp="1"/>
          </p:cNvSpPr>
          <p:nvPr>
            <p:ph type="ftr" sz="quarter" idx="12"/>
          </p:nvPr>
        </p:nvSpPr>
        <p:spPr>
          <a:xfrm>
            <a:off x="493776" y="6356350"/>
            <a:ext cx="5102352" cy="365125"/>
          </a:xfrm>
        </p:spPr>
        <p:txBody>
          <a:bodyPr/>
          <a:lstStyle/>
          <a:p>
            <a:endParaRPr lang="en-CA">
              <a:solidFill>
                <a:prstClr val="white"/>
              </a:solidFill>
            </a:endParaRPr>
          </a:p>
        </p:txBody>
      </p:sp>
    </p:spTree>
    <p:extLst>
      <p:ext uri="{BB962C8B-B14F-4D97-AF65-F5344CB8AC3E}">
        <p14:creationId xmlns:p14="http://schemas.microsoft.com/office/powerpoint/2010/main" val="365802278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6" name="Footer Placeholder 5"/>
          <p:cNvSpPr>
            <a:spLocks noGrp="1"/>
          </p:cNvSpPr>
          <p:nvPr>
            <p:ph type="ftr" sz="quarter" idx="12"/>
          </p:nvPr>
        </p:nvSpPr>
        <p:spPr/>
        <p:txBody>
          <a:bodyPr/>
          <a:lstStyle/>
          <a:p>
            <a:endParaRPr lang="en-CA">
              <a:solidFill>
                <a:prstClr val="white"/>
              </a:solidFill>
            </a:endParaRPr>
          </a:p>
        </p:txBody>
      </p:sp>
    </p:spTree>
    <p:extLst>
      <p:ext uri="{BB962C8B-B14F-4D97-AF65-F5344CB8AC3E}">
        <p14:creationId xmlns:p14="http://schemas.microsoft.com/office/powerpoint/2010/main" val="28672074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0"/>
          </p:nvPr>
        </p:nvSpPr>
        <p:spPr/>
        <p:txBody>
          <a:bodyPr/>
          <a:lstStyle/>
          <a:p>
            <a:fld id="{552C6618-1EEB-4B68-BD2D-43A848C1DACA}" type="datetimeFigureOut">
              <a:rPr lang="en-CA" smtClean="0"/>
              <a:t>2022-06-06</a:t>
            </a:fld>
            <a:endParaRPr lang="en-CA"/>
          </a:p>
        </p:txBody>
      </p:sp>
      <p:sp>
        <p:nvSpPr>
          <p:cNvPr id="10" name="Slide Number Placeholder 9"/>
          <p:cNvSpPr>
            <a:spLocks noGrp="1"/>
          </p:cNvSpPr>
          <p:nvPr>
            <p:ph type="sldNum" sz="quarter" idx="11"/>
          </p:nvPr>
        </p:nvSpPr>
        <p:spPr/>
        <p:txBody>
          <a:bodyPr/>
          <a:lstStyle/>
          <a:p>
            <a:fld id="{2508BDFE-2231-4C69-8D48-0723A03B2510}" type="slidenum">
              <a:rPr lang="en-CA" smtClean="0"/>
              <a:t>‹#›</a:t>
            </a:fld>
            <a:endParaRPr lang="en-CA"/>
          </a:p>
        </p:txBody>
      </p:sp>
      <p:sp>
        <p:nvSpPr>
          <p:cNvPr id="11" name="Footer Placeholder 10"/>
          <p:cNvSpPr>
            <a:spLocks noGrp="1"/>
          </p:cNvSpPr>
          <p:nvPr>
            <p:ph type="ftr" sz="quarter" idx="12"/>
          </p:nvPr>
        </p:nvSpPr>
        <p:spPr>
          <a:xfrm>
            <a:off x="493776" y="6356350"/>
            <a:ext cx="5102352" cy="365125"/>
          </a:xfrm>
        </p:spPr>
        <p:txBody>
          <a:bodyPr/>
          <a:lstStyle/>
          <a:p>
            <a:endParaRPr lang="en-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3" name="Footer Placeholder 2"/>
          <p:cNvSpPr>
            <a:spLocks noGrp="1"/>
          </p:cNvSpPr>
          <p:nvPr>
            <p:ph type="ftr" sz="quarter" idx="11"/>
          </p:nvPr>
        </p:nvSpPr>
        <p:spPr/>
        <p:txBody>
          <a:bodyPr/>
          <a:lstStyle/>
          <a:p>
            <a:endParaRPr lang="en-CA">
              <a:solidFill>
                <a:prstClr val="white"/>
              </a:solidFill>
            </a:endParaRPr>
          </a:p>
        </p:txBody>
      </p:sp>
      <p:sp>
        <p:nvSpPr>
          <p:cNvPr id="4" name="Slide Number Placeholder 3"/>
          <p:cNvSpPr>
            <a:spLocks noGrp="1"/>
          </p:cNvSpPr>
          <p:nvPr>
            <p:ph type="sldNum" sz="quarter" idx="12"/>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350050442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9" name="Slide Number Placeholder 8"/>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CA">
              <a:solidFill>
                <a:prstClr val="white"/>
              </a:solidFill>
            </a:endParaRPr>
          </a:p>
        </p:txBody>
      </p:sp>
    </p:spTree>
    <p:extLst>
      <p:ext uri="{BB962C8B-B14F-4D97-AF65-F5344CB8AC3E}">
        <p14:creationId xmlns:p14="http://schemas.microsoft.com/office/powerpoint/2010/main" val="90612722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9" name="Slide Number Placeholder 8"/>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CA">
              <a:solidFill>
                <a:prstClr val="white"/>
              </a:solidFill>
            </a:endParaRPr>
          </a:p>
        </p:txBody>
      </p:sp>
    </p:spTree>
    <p:extLst>
      <p:ext uri="{BB962C8B-B14F-4D97-AF65-F5344CB8AC3E}">
        <p14:creationId xmlns:p14="http://schemas.microsoft.com/office/powerpoint/2010/main" val="1012357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41148773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74383135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8" name="Slide Number Placeholder 7"/>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9" name="Footer Placeholder 8"/>
          <p:cNvSpPr>
            <a:spLocks noGrp="1"/>
          </p:cNvSpPr>
          <p:nvPr>
            <p:ph type="ftr" sz="quarter" idx="12"/>
          </p:nvPr>
        </p:nvSpPr>
        <p:spPr/>
        <p:txBody>
          <a:bodyPr/>
          <a:lstStyle/>
          <a:p>
            <a:endParaRPr lang="en-CA">
              <a:solidFill>
                <a:prstClr val="white"/>
              </a:solidFill>
            </a:endParaRPr>
          </a:p>
        </p:txBody>
      </p:sp>
    </p:spTree>
    <p:extLst>
      <p:ext uri="{BB962C8B-B14F-4D97-AF65-F5344CB8AC3E}">
        <p14:creationId xmlns:p14="http://schemas.microsoft.com/office/powerpoint/2010/main" val="301449744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10" name="Slide Number Placeholder 9"/>
          <p:cNvSpPr>
            <a:spLocks noGrp="1"/>
          </p:cNvSpPr>
          <p:nvPr>
            <p:ph type="sldNum" sz="quarter" idx="15"/>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1" name="Footer Placeholder 10"/>
          <p:cNvSpPr>
            <a:spLocks noGrp="1"/>
          </p:cNvSpPr>
          <p:nvPr>
            <p:ph type="ftr" sz="quarter" idx="16"/>
          </p:nvPr>
        </p:nvSpPr>
        <p:spPr/>
        <p:txBody>
          <a:bodyPr/>
          <a:lstStyle/>
          <a:p>
            <a:endParaRPr lang="en-CA">
              <a:solidFill>
                <a:prstClr val="white"/>
              </a:solidFill>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23690631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8" name="Slide Number Placeholder 7"/>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9" name="Footer Placeholder 8"/>
          <p:cNvSpPr>
            <a:spLocks noGrp="1"/>
          </p:cNvSpPr>
          <p:nvPr>
            <p:ph type="ftr" sz="quarter" idx="12"/>
          </p:nvPr>
        </p:nvSpPr>
        <p:spPr/>
        <p:txBody>
          <a:bodyPr/>
          <a:lstStyle/>
          <a:p>
            <a:endParaRPr lang="en-CA">
              <a:solidFill>
                <a:prstClr val="white"/>
              </a:solidFill>
            </a:endParaRPr>
          </a:p>
        </p:txBody>
      </p:sp>
    </p:spTree>
    <p:extLst>
      <p:ext uri="{BB962C8B-B14F-4D97-AF65-F5344CB8AC3E}">
        <p14:creationId xmlns:p14="http://schemas.microsoft.com/office/powerpoint/2010/main" val="327073448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10" name="Slide Number Placeholder 9"/>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1" name="Footer Placeholder 10"/>
          <p:cNvSpPr>
            <a:spLocks noGrp="1"/>
          </p:cNvSpPr>
          <p:nvPr>
            <p:ph type="ftr" sz="quarter" idx="12"/>
          </p:nvPr>
        </p:nvSpPr>
        <p:spPr>
          <a:xfrm>
            <a:off x="493776" y="6356350"/>
            <a:ext cx="5102352" cy="365125"/>
          </a:xfrm>
        </p:spPr>
        <p:txBody>
          <a:bodyPr/>
          <a:lstStyle/>
          <a:p>
            <a:endParaRPr lang="en-CA">
              <a:solidFill>
                <a:prstClr val="white"/>
              </a:solidFill>
            </a:endParaRPr>
          </a:p>
        </p:txBody>
      </p:sp>
    </p:spTree>
    <p:extLst>
      <p:ext uri="{BB962C8B-B14F-4D97-AF65-F5344CB8AC3E}">
        <p14:creationId xmlns:p14="http://schemas.microsoft.com/office/powerpoint/2010/main" val="377233743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11" name="Slide Number Placeholder 10"/>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2" name="Footer Placeholder 11"/>
          <p:cNvSpPr>
            <a:spLocks noGrp="1"/>
          </p:cNvSpPr>
          <p:nvPr>
            <p:ph type="ftr" sz="quarter" idx="12"/>
          </p:nvPr>
        </p:nvSpPr>
        <p:spPr>
          <a:xfrm>
            <a:off x="493776" y="6356350"/>
            <a:ext cx="5102352" cy="365125"/>
          </a:xfrm>
        </p:spPr>
        <p:txBody>
          <a:bodyPr/>
          <a:lstStyle/>
          <a:p>
            <a:endParaRPr lang="en-CA">
              <a:solidFill>
                <a:prstClr val="white"/>
              </a:solidFill>
            </a:endParaRPr>
          </a:p>
        </p:txBody>
      </p:sp>
    </p:spTree>
    <p:extLst>
      <p:ext uri="{BB962C8B-B14F-4D97-AF65-F5344CB8AC3E}">
        <p14:creationId xmlns:p14="http://schemas.microsoft.com/office/powerpoint/2010/main" val="3809999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552C6618-1EEB-4B68-BD2D-43A848C1DACA}" type="datetimeFigureOut">
              <a:rPr lang="en-CA" smtClean="0"/>
              <a:t>2022-06-06</a:t>
            </a:fld>
            <a:endParaRPr lang="en-CA"/>
          </a:p>
        </p:txBody>
      </p:sp>
      <p:sp>
        <p:nvSpPr>
          <p:cNvPr id="11" name="Slide Number Placeholder 10"/>
          <p:cNvSpPr>
            <a:spLocks noGrp="1"/>
          </p:cNvSpPr>
          <p:nvPr>
            <p:ph type="sldNum" sz="quarter" idx="11"/>
          </p:nvPr>
        </p:nvSpPr>
        <p:spPr/>
        <p:txBody>
          <a:bodyPr/>
          <a:lstStyle/>
          <a:p>
            <a:fld id="{2508BDFE-2231-4C69-8D48-0723A03B2510}" type="slidenum">
              <a:rPr lang="en-CA" smtClean="0"/>
              <a:t>‹#›</a:t>
            </a:fld>
            <a:endParaRPr lang="en-CA"/>
          </a:p>
        </p:txBody>
      </p:sp>
      <p:sp>
        <p:nvSpPr>
          <p:cNvPr id="12" name="Footer Placeholder 11"/>
          <p:cNvSpPr>
            <a:spLocks noGrp="1"/>
          </p:cNvSpPr>
          <p:nvPr>
            <p:ph type="ftr" sz="quarter" idx="12"/>
          </p:nvPr>
        </p:nvSpPr>
        <p:spPr>
          <a:xfrm>
            <a:off x="493776" y="6356350"/>
            <a:ext cx="5102352" cy="365125"/>
          </a:xfrm>
        </p:spPr>
        <p:txBody>
          <a:bodyPr/>
          <a:lstStyle/>
          <a:p>
            <a:endParaRPr lang="en-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6" name="Footer Placeholder 5"/>
          <p:cNvSpPr>
            <a:spLocks noGrp="1"/>
          </p:cNvSpPr>
          <p:nvPr>
            <p:ph type="ftr" sz="quarter" idx="12"/>
          </p:nvPr>
        </p:nvSpPr>
        <p:spPr/>
        <p:txBody>
          <a:bodyPr/>
          <a:lstStyle/>
          <a:p>
            <a:endParaRPr lang="en-CA">
              <a:solidFill>
                <a:prstClr val="white"/>
              </a:solidFill>
            </a:endParaRPr>
          </a:p>
        </p:txBody>
      </p:sp>
    </p:spTree>
    <p:extLst>
      <p:ext uri="{BB962C8B-B14F-4D97-AF65-F5344CB8AC3E}">
        <p14:creationId xmlns:p14="http://schemas.microsoft.com/office/powerpoint/2010/main" val="329765032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3" name="Footer Placeholder 2"/>
          <p:cNvSpPr>
            <a:spLocks noGrp="1"/>
          </p:cNvSpPr>
          <p:nvPr>
            <p:ph type="ftr" sz="quarter" idx="11"/>
          </p:nvPr>
        </p:nvSpPr>
        <p:spPr/>
        <p:txBody>
          <a:bodyPr/>
          <a:lstStyle/>
          <a:p>
            <a:endParaRPr lang="en-CA">
              <a:solidFill>
                <a:prstClr val="white"/>
              </a:solidFill>
            </a:endParaRPr>
          </a:p>
        </p:txBody>
      </p:sp>
      <p:sp>
        <p:nvSpPr>
          <p:cNvPr id="4" name="Slide Number Placeholder 3"/>
          <p:cNvSpPr>
            <a:spLocks noGrp="1"/>
          </p:cNvSpPr>
          <p:nvPr>
            <p:ph type="sldNum" sz="quarter" idx="12"/>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80685029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9" name="Slide Number Placeholder 8"/>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CA">
              <a:solidFill>
                <a:prstClr val="white"/>
              </a:solidFill>
            </a:endParaRPr>
          </a:p>
        </p:txBody>
      </p:sp>
    </p:spTree>
    <p:extLst>
      <p:ext uri="{BB962C8B-B14F-4D97-AF65-F5344CB8AC3E}">
        <p14:creationId xmlns:p14="http://schemas.microsoft.com/office/powerpoint/2010/main" val="16406141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9" name="Slide Number Placeholder 8"/>
          <p:cNvSpPr>
            <a:spLocks noGrp="1"/>
          </p:cNvSpPr>
          <p:nvPr>
            <p:ph type="sldNum" sz="quarter" idx="11"/>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CA">
              <a:solidFill>
                <a:prstClr val="white"/>
              </a:solidFill>
            </a:endParaRPr>
          </a:p>
        </p:txBody>
      </p:sp>
    </p:spTree>
    <p:extLst>
      <p:ext uri="{BB962C8B-B14F-4D97-AF65-F5344CB8AC3E}">
        <p14:creationId xmlns:p14="http://schemas.microsoft.com/office/powerpoint/2010/main" val="330730264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60052127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6098633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552C6618-1EEB-4B68-BD2D-43A848C1DACA}" type="datetimeFigureOut">
              <a:rPr lang="en-CA" smtClean="0"/>
              <a:t>2022-06-06</a:t>
            </a:fld>
            <a:endParaRPr lang="en-CA"/>
          </a:p>
        </p:txBody>
      </p:sp>
      <p:sp>
        <p:nvSpPr>
          <p:cNvPr id="5" name="Title 4"/>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2508BDFE-2231-4C69-8D48-0723A03B2510}" type="slidenum">
              <a:rPr lang="en-CA" smtClean="0"/>
              <a:t>‹#›</a:t>
            </a:fld>
            <a:endParaRPr lang="en-CA"/>
          </a:p>
        </p:txBody>
      </p:sp>
      <p:sp>
        <p:nvSpPr>
          <p:cNvPr id="6" name="Footer Placeholder 5"/>
          <p:cNvSpPr>
            <a:spLocks noGrp="1"/>
          </p:cNvSpPr>
          <p:nvPr>
            <p:ph type="ftr" sz="quarter" idx="12"/>
          </p:nvPr>
        </p:nvSpPr>
        <p:spPr/>
        <p:txBody>
          <a:bodyPr/>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C6618-1EEB-4B68-BD2D-43A848C1DACA}" type="datetimeFigureOut">
              <a:rPr lang="en-CA" smtClean="0"/>
              <a:t>2022-06-06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508BDFE-2231-4C69-8D48-0723A03B2510}"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2C6618-1EEB-4B68-BD2D-43A848C1DACA}" type="datetimeFigureOut">
              <a:rPr lang="en-CA" smtClean="0"/>
              <a:t>2022-06-06</a:t>
            </a:fld>
            <a:endParaRPr lang="en-CA"/>
          </a:p>
        </p:txBody>
      </p:sp>
      <p:sp>
        <p:nvSpPr>
          <p:cNvPr id="9" name="Slide Number Placeholder 8"/>
          <p:cNvSpPr>
            <a:spLocks noGrp="1"/>
          </p:cNvSpPr>
          <p:nvPr>
            <p:ph type="sldNum" sz="quarter" idx="11"/>
          </p:nvPr>
        </p:nvSpPr>
        <p:spPr/>
        <p:txBody>
          <a:bodyPr/>
          <a:lstStyle/>
          <a:p>
            <a:fld id="{2508BDFE-2231-4C69-8D48-0723A03B2510}" type="slidenum">
              <a:rPr lang="en-CA" smtClean="0"/>
              <a:t>‹#›</a:t>
            </a:fld>
            <a:endParaRPr lang="en-CA"/>
          </a:p>
        </p:txBody>
      </p:sp>
      <p:sp>
        <p:nvSpPr>
          <p:cNvPr id="10" name="Footer Placeholder 9"/>
          <p:cNvSpPr>
            <a:spLocks noGrp="1"/>
          </p:cNvSpPr>
          <p:nvPr>
            <p:ph type="ftr" sz="quarter" idx="12"/>
          </p:nvPr>
        </p:nvSpPr>
        <p:spPr>
          <a:xfrm>
            <a:off x="493776" y="6356350"/>
            <a:ext cx="5102352" cy="365125"/>
          </a:xfrm>
        </p:spPr>
        <p:txBody>
          <a:bodyPr/>
          <a:lstStyle/>
          <a:p>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2C6618-1EEB-4B68-BD2D-43A848C1DACA}" type="datetimeFigureOut">
              <a:rPr lang="en-CA" smtClean="0"/>
              <a:t>2022-06-06</a:t>
            </a:fld>
            <a:endParaRPr lang="en-CA"/>
          </a:p>
        </p:txBody>
      </p:sp>
      <p:sp>
        <p:nvSpPr>
          <p:cNvPr id="9" name="Slide Number Placeholder 8"/>
          <p:cNvSpPr>
            <a:spLocks noGrp="1"/>
          </p:cNvSpPr>
          <p:nvPr>
            <p:ph type="sldNum" sz="quarter" idx="11"/>
          </p:nvPr>
        </p:nvSpPr>
        <p:spPr/>
        <p:txBody>
          <a:bodyPr/>
          <a:lstStyle/>
          <a:p>
            <a:fld id="{2508BDFE-2231-4C69-8D48-0723A03B2510}" type="slidenum">
              <a:rPr lang="en-CA" smtClean="0"/>
              <a:t>‹#›</a:t>
            </a:fld>
            <a:endParaRPr lang="en-CA"/>
          </a:p>
        </p:txBody>
      </p:sp>
      <p:sp>
        <p:nvSpPr>
          <p:cNvPr id="10" name="Footer Placeholder 9"/>
          <p:cNvSpPr>
            <a:spLocks noGrp="1"/>
          </p:cNvSpPr>
          <p:nvPr>
            <p:ph type="ftr" sz="quarter" idx="12"/>
          </p:nvPr>
        </p:nvSpPr>
        <p:spPr>
          <a:xfrm>
            <a:off x="493776" y="6356350"/>
            <a:ext cx="5102352" cy="365125"/>
          </a:xfrm>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552C6618-1EEB-4B68-BD2D-43A848C1DACA}" type="datetimeFigureOut">
              <a:rPr lang="en-CA" smtClean="0"/>
              <a:t>2022-06-06</a:t>
            </a:fld>
            <a:endParaRPr lang="en-CA"/>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CA"/>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2508BDFE-2231-4C69-8D48-0723A03B2510}"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CA">
              <a:solidFill>
                <a:prstClr val="white"/>
              </a:solidFill>
            </a:endParaRPr>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086403756"/>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CA">
              <a:solidFill>
                <a:prstClr val="white"/>
              </a:solidFill>
            </a:endParaRPr>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125049893"/>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CA">
              <a:solidFill>
                <a:prstClr val="white"/>
              </a:solidFill>
            </a:endParaRPr>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374905249"/>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552C6618-1EEB-4B68-BD2D-43A848C1DACA}" type="datetimeFigureOut">
              <a:rPr lang="en-CA" smtClean="0">
                <a:solidFill>
                  <a:prstClr val="white">
                    <a:tint val="75000"/>
                  </a:prstClr>
                </a:solidFill>
              </a:rPr>
              <a:pPr/>
              <a:t>2022-06-06</a:t>
            </a:fld>
            <a:endParaRPr lang="en-CA">
              <a:solidFill>
                <a:prstClr val="white">
                  <a:tint val="75000"/>
                </a:prstClr>
              </a:solidFill>
            </a:endParaRPr>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CA">
              <a:solidFill>
                <a:prstClr val="white"/>
              </a:solidFill>
            </a:endParaRPr>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2508BDFE-2231-4C69-8D48-0723A03B2510}"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3780463202"/>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a/url?sa=i&amp;rct=j&amp;q=&amp;esrc=s&amp;source=images&amp;cd=&amp;cad=rja&amp;uact=8&amp;ved=0ahUKEwihudTc4-XTAhUHwVQKHVvAC7EQjRwIBw&amp;url=https://www.britannica.com/science/human-reproductive-system&amp;psig=AFQjCNFHH6FmW3r7aI3HycXIJYxZpMCzgw&amp;ust=149452126512336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_4NCe--rTAhUK9mMKHRbwBlEQjRwIBw&amp;url=http://www.womens-health-advice.com/assisted-reproductive-technology/sperm-aspiration.html&amp;psig=AFQjCNFrtZSBtmJkA9VFJArZjzob4CmYUA&amp;ust=149469926186908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ved=0ahUKEwiujtjR_OrTAhVJ92MKHeuXCUAQjRwIBw&amp;url=http://cephalicvein.com/2017/04/ductus-deferens/&amp;psig=AFQjCNHOCeoeoSCibk7mEbYf78dDQ8D72A&amp;ust=149469974044402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dzt77_erTAhUOS2MKHUxVCUMQjRwIBw&amp;url=http://www.energyenhancement.org/Om-Aham-Mani/Omahamani/human%20biology/male%20repro.htm&amp;psig=AFQjCNGbQh2bkL0DD_CvWpVZlGi9uDOzSA&amp;ust=149470010019077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N66sAZH1VA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ovB0pjRXGs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a/url?sa=i&amp;rct=j&amp;q=&amp;esrc=s&amp;source=images&amp;cd=&amp;cad=rja&amp;uact=8&amp;ved=0ahUKEwir2NzF9_fTAhVIi1QKHSAaDSkQjRwIBw&amp;url=http://www.aafp.org/afp/2000/0101/p95.html&amp;psig=AFQjCNFnahImdMDac7Q9ieEN9kwnkyAjFw&amp;ust=149514505707066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vimeo.com/6886640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a/url?sa=i&amp;rct=j&amp;q=&amp;esrc=s&amp;source=images&amp;cd=&amp;cad=rja&amp;uact=8&amp;ved=0ahUKEwiG8JjL-vfTAhVCqFQKHbevDbUQjRwIBw&amp;url=http://www.printablediagram.com/diagrams-of-female-reproductive-system/&amp;psig=AFQjCNFpCHpFMis8aufjKU-x2IehL-E12g&amp;ust=149514585530034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nLmg4wSHdxQ" TargetMode="External"/><Relationship Id="rId2" Type="http://schemas.openxmlformats.org/officeDocument/2006/relationships/hyperlink" Target="https://www.youtube.com/watch?v=dwtFYOLFeNw"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vAuJNEKpAC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BIOLOGY%2012%20PPT%20VIDEOS/pathway%20of%20sperm.mp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3u251OXfsR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_5OvgQW6FG4"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Fs4WsWfxTzM" TargetMode="Externa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a/url?sa=i&amp;rct=j&amp;q=&amp;esrc=s&amp;source=images&amp;cd=&amp;cad=rja&amp;uact=8&amp;ved=0ahUKEwjwyOjV5erTAhUUXWMKHUFeAfEQjRwIBw&amp;url=http://ibiokaare.com/advance-material/111-mammalian-reproductive-system.html&amp;psig=AFQjCNFIQi_ESxqITOYPLOswKIUe5RIQnw&amp;ust=1494693581216338"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usEIVynA0C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f5Ci7bPYyL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hyperlink" Target="http://www.google.ca/url?sa=i&amp;rct=j&amp;q=&amp;esrc=s&amp;source=images&amp;cd=&amp;cad=rja&amp;uact=8&amp;ved=0ahUKEwiLyf_2-OrTAhVRImMKHUb4DOgQjRwIBw&amp;url=http://www.tutorvista.com/content/biology/biology-ii/reproduction/fertilisation.php&amp;psig=AFQjCNFoaGU6xoAGPB__YMeLmn52EENeng&amp;ust=1494694554848098" TargetMode="External"/><Relationship Id="rId1" Type="http://schemas.openxmlformats.org/officeDocument/2006/relationships/slideLayout" Target="../slideLayouts/slideLayout2.xml"/><Relationship Id="rId6" Type="http://schemas.openxmlformats.org/officeDocument/2006/relationships/hyperlink" Target="http://www.google.ca/url?sa=i&amp;rct=j&amp;q=&amp;esrc=s&amp;source=images&amp;cd=&amp;cad=rja&amp;uact=8&amp;ved=0ahUKEwiCn5XM-erTAhVcVWMKHUFMBwEQjRwIBw&amp;url=http://www.soc.ucsb.edu/sexinfo/article/biological-steps-becoming-pregnant&amp;psig=AFQjCNFKtK5qBIgZS2yOtlMUwbaZQScuSQ&amp;ust=1494698933893839" TargetMode="External"/><Relationship Id="rId5" Type="http://schemas.openxmlformats.org/officeDocument/2006/relationships/image" Target="../media/image6.jpeg"/><Relationship Id="rId4" Type="http://schemas.openxmlformats.org/officeDocument/2006/relationships/hyperlink" Target="http://www.google.ca/url?sa=i&amp;rct=j&amp;q=&amp;esrc=s&amp;source=images&amp;cd=&amp;cad=rja&amp;uact=8&amp;ved=0ahUKEwji0Ka8-erTAhUY9WMKHW5xAQcQjRwIBw&amp;url=http://www.cbsnews.com/pictures/sperm-15-crazy-things-you-should-know/5/&amp;psig=AFQjCNEk9nZuAEzy9ScT4EBpyzjErdV14w&amp;ust=149469888861313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914400"/>
            <a:ext cx="7696200" cy="2743199"/>
          </a:xfrm>
        </p:spPr>
        <p:txBody>
          <a:bodyPr/>
          <a:lstStyle/>
          <a:p>
            <a:pPr algn="ctr"/>
            <a:r>
              <a:rPr lang="en-US" dirty="0"/>
              <a:t>Reproductive System</a:t>
            </a:r>
            <a:endParaRPr lang="en-CA" dirty="0"/>
          </a:p>
        </p:txBody>
      </p:sp>
      <p:sp>
        <p:nvSpPr>
          <p:cNvPr id="9" name="Subtitle 8"/>
          <p:cNvSpPr>
            <a:spLocks noGrp="1"/>
          </p:cNvSpPr>
          <p:nvPr>
            <p:ph type="subTitle" idx="1"/>
          </p:nvPr>
        </p:nvSpPr>
        <p:spPr/>
        <p:txBody>
          <a:bodyPr/>
          <a:lstStyle/>
          <a:p>
            <a:endParaRPr lang="en-CA"/>
          </a:p>
        </p:txBody>
      </p:sp>
      <p:pic>
        <p:nvPicPr>
          <p:cNvPr id="1026" name="Picture 2" descr="Image result for reproductive syste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581400"/>
            <a:ext cx="558063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248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838200"/>
            <a:ext cx="8077200" cy="1447800"/>
          </a:xfrm>
        </p:spPr>
        <p:txBody>
          <a:bodyPr>
            <a:normAutofit/>
          </a:bodyPr>
          <a:lstStyle/>
          <a:p>
            <a:r>
              <a:rPr lang="en-US" sz="2800" dirty="0"/>
              <a:t>A tightly coiled duct which lies outside each testis.</a:t>
            </a:r>
          </a:p>
          <a:p>
            <a:r>
              <a:rPr lang="en-US" sz="2800" dirty="0"/>
              <a:t>Maturation of the sperm occurs here.</a:t>
            </a:r>
            <a:endParaRPr lang="en-CA" sz="2800" dirty="0"/>
          </a:p>
        </p:txBody>
      </p:sp>
      <p:sp>
        <p:nvSpPr>
          <p:cNvPr id="3" name="Title 2"/>
          <p:cNvSpPr>
            <a:spLocks noGrp="1"/>
          </p:cNvSpPr>
          <p:nvPr>
            <p:ph type="title"/>
          </p:nvPr>
        </p:nvSpPr>
        <p:spPr>
          <a:xfrm>
            <a:off x="762000" y="228600"/>
            <a:ext cx="6248400" cy="838200"/>
          </a:xfrm>
        </p:spPr>
        <p:txBody>
          <a:bodyPr>
            <a:normAutofit/>
          </a:bodyPr>
          <a:lstStyle/>
          <a:p>
            <a:r>
              <a:rPr lang="en-US" sz="2900" dirty="0">
                <a:solidFill>
                  <a:srgbClr val="00B0F0"/>
                </a:solidFill>
              </a:rPr>
              <a:t>2. Epididymis</a:t>
            </a:r>
            <a:endParaRPr lang="en-CA" sz="2900" dirty="0">
              <a:solidFill>
                <a:srgbClr val="00B0F0"/>
              </a:solidFill>
            </a:endParaRPr>
          </a:p>
        </p:txBody>
      </p:sp>
      <p:pic>
        <p:nvPicPr>
          <p:cNvPr id="4098" name="Picture 2" descr="Image result for epididymi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9" y="2057400"/>
            <a:ext cx="392373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37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066800"/>
            <a:ext cx="8382000" cy="2743200"/>
          </a:xfrm>
        </p:spPr>
        <p:txBody>
          <a:bodyPr>
            <a:normAutofit/>
          </a:bodyPr>
          <a:lstStyle/>
          <a:p>
            <a:pPr marL="0" indent="0">
              <a:buNone/>
            </a:pPr>
            <a:endParaRPr lang="en-US" sz="2800" dirty="0"/>
          </a:p>
          <a:p>
            <a:r>
              <a:rPr lang="en-US" sz="2800" dirty="0"/>
              <a:t>A tube that carries the sperm,</a:t>
            </a:r>
          </a:p>
          <a:p>
            <a:r>
              <a:rPr lang="en-US" sz="2800" dirty="0"/>
              <a:t>Each vas deferens passes into the abdominal cavity where it curves around the bladder and empties into the </a:t>
            </a:r>
            <a:r>
              <a:rPr lang="en-US" sz="2800" b="1" dirty="0">
                <a:solidFill>
                  <a:srgbClr val="35EB3E"/>
                </a:solidFill>
              </a:rPr>
              <a:t>ejaculatory duct</a:t>
            </a:r>
            <a:r>
              <a:rPr lang="en-US" sz="2800" dirty="0"/>
              <a:t> which enters the urethra</a:t>
            </a:r>
          </a:p>
          <a:p>
            <a:pPr marL="0" indent="0">
              <a:buNone/>
            </a:pPr>
            <a:endParaRPr lang="en-US" sz="2800" dirty="0"/>
          </a:p>
          <a:p>
            <a:endParaRPr lang="en-CA" sz="2800" dirty="0"/>
          </a:p>
        </p:txBody>
      </p:sp>
      <p:sp>
        <p:nvSpPr>
          <p:cNvPr id="3" name="Title 2"/>
          <p:cNvSpPr>
            <a:spLocks noGrp="1"/>
          </p:cNvSpPr>
          <p:nvPr>
            <p:ph type="title"/>
          </p:nvPr>
        </p:nvSpPr>
        <p:spPr>
          <a:xfrm>
            <a:off x="762000" y="228600"/>
            <a:ext cx="6248400" cy="762000"/>
          </a:xfrm>
        </p:spPr>
        <p:txBody>
          <a:bodyPr>
            <a:normAutofit/>
          </a:bodyPr>
          <a:lstStyle/>
          <a:p>
            <a:r>
              <a:rPr lang="en-US" sz="2800" dirty="0">
                <a:solidFill>
                  <a:srgbClr val="00B0F0"/>
                </a:solidFill>
              </a:rPr>
              <a:t>3</a:t>
            </a:r>
            <a:r>
              <a:rPr lang="en-US" sz="2800" dirty="0" smtClean="0">
                <a:solidFill>
                  <a:srgbClr val="00B0F0"/>
                </a:solidFill>
              </a:rPr>
              <a:t>. </a:t>
            </a:r>
            <a:r>
              <a:rPr lang="en-US" sz="2800" dirty="0">
                <a:solidFill>
                  <a:srgbClr val="00B0F0"/>
                </a:solidFill>
              </a:rPr>
              <a:t>Vas deferens</a:t>
            </a:r>
            <a:endParaRPr lang="en-CA" sz="2800" dirty="0">
              <a:solidFill>
                <a:srgbClr val="00B0F0"/>
              </a:solidFill>
            </a:endParaRPr>
          </a:p>
        </p:txBody>
      </p:sp>
      <p:pic>
        <p:nvPicPr>
          <p:cNvPr id="5124" name="Picture 4" descr="Image result for vas deferen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006" y="3546987"/>
            <a:ext cx="4097594"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79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3810000"/>
          </a:xfrm>
        </p:spPr>
        <p:txBody>
          <a:bodyPr>
            <a:normAutofit/>
          </a:bodyPr>
          <a:lstStyle/>
          <a:p>
            <a:endParaRPr lang="en-US" sz="2800" dirty="0"/>
          </a:p>
          <a:p>
            <a:pPr marL="0" indent="0">
              <a:buNone/>
            </a:pPr>
            <a:r>
              <a:rPr lang="en-US" sz="2800" dirty="0"/>
              <a:t>There are 3 glands that produce seminal fluid:</a:t>
            </a:r>
          </a:p>
          <a:p>
            <a:pPr lvl="1"/>
            <a:r>
              <a:rPr lang="en-US" sz="2800" dirty="0"/>
              <a:t>1. </a:t>
            </a:r>
            <a:r>
              <a:rPr lang="en-US" sz="2800" b="1" dirty="0">
                <a:solidFill>
                  <a:srgbClr val="35EB3E"/>
                </a:solidFill>
              </a:rPr>
              <a:t>Prostate gland</a:t>
            </a:r>
            <a:r>
              <a:rPr lang="en-US" sz="2800" dirty="0"/>
              <a:t>: doughnut-shaped gland that surrounds the urethra</a:t>
            </a:r>
          </a:p>
          <a:p>
            <a:pPr lvl="1"/>
            <a:r>
              <a:rPr lang="en-US" sz="2800" dirty="0"/>
              <a:t>2. </a:t>
            </a:r>
            <a:r>
              <a:rPr lang="en-US" sz="2800" b="1" dirty="0">
                <a:solidFill>
                  <a:srgbClr val="35EB3E"/>
                </a:solidFill>
              </a:rPr>
              <a:t>Seminal vesicle</a:t>
            </a:r>
            <a:r>
              <a:rPr lang="en-US" sz="2800" dirty="0"/>
              <a:t>: lie at the base of the bladder.</a:t>
            </a:r>
          </a:p>
          <a:p>
            <a:pPr lvl="1"/>
            <a:r>
              <a:rPr lang="en-US" sz="2800" dirty="0"/>
              <a:t>3. </a:t>
            </a:r>
            <a:r>
              <a:rPr lang="en-US" sz="2800" b="1" dirty="0">
                <a:solidFill>
                  <a:srgbClr val="35EB3E"/>
                </a:solidFill>
              </a:rPr>
              <a:t>Bulbourethral gland</a:t>
            </a:r>
            <a:r>
              <a:rPr lang="en-US" sz="2800" dirty="0"/>
              <a:t>: pea-sized that lie on either side of the urethra.</a:t>
            </a:r>
          </a:p>
        </p:txBody>
      </p:sp>
      <p:sp>
        <p:nvSpPr>
          <p:cNvPr id="3" name="Title 2"/>
          <p:cNvSpPr>
            <a:spLocks noGrp="1"/>
          </p:cNvSpPr>
          <p:nvPr>
            <p:ph type="title"/>
          </p:nvPr>
        </p:nvSpPr>
        <p:spPr>
          <a:xfrm>
            <a:off x="762000" y="228600"/>
            <a:ext cx="6248400" cy="762000"/>
          </a:xfrm>
        </p:spPr>
        <p:txBody>
          <a:bodyPr>
            <a:normAutofit/>
          </a:bodyPr>
          <a:lstStyle/>
          <a:p>
            <a:r>
              <a:rPr lang="en-US" sz="2900" dirty="0">
                <a:solidFill>
                  <a:srgbClr val="00B0F0"/>
                </a:solidFill>
              </a:rPr>
              <a:t>4</a:t>
            </a:r>
            <a:r>
              <a:rPr lang="en-US" sz="2900" dirty="0" smtClean="0">
                <a:solidFill>
                  <a:srgbClr val="00B0F0"/>
                </a:solidFill>
              </a:rPr>
              <a:t>. </a:t>
            </a:r>
            <a:r>
              <a:rPr lang="en-US" sz="2900" dirty="0">
                <a:solidFill>
                  <a:srgbClr val="00B0F0"/>
                </a:solidFill>
              </a:rPr>
              <a:t>Seminal fluid glands</a:t>
            </a:r>
            <a:endParaRPr lang="en-CA" sz="2900" dirty="0">
              <a:solidFill>
                <a:srgbClr val="00B0F0"/>
              </a:solidFill>
            </a:endParaRPr>
          </a:p>
        </p:txBody>
      </p:sp>
      <p:pic>
        <p:nvPicPr>
          <p:cNvPr id="6146" name="Picture 2" descr="Image result for seminal fluid gland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733800"/>
            <a:ext cx="527442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75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gtEl>
                                        <p:attrNameLst>
                                          <p:attrName>style.visibility</p:attrName>
                                        </p:attrNameLst>
                                      </p:cBhvr>
                                      <p:to>
                                        <p:strVal val="visible"/>
                                      </p:to>
                                    </p:set>
                                    <p:anim calcmode="lin" valueType="num">
                                      <p:cBhvr additive="base">
                                        <p:cTn id="31" dur="500" fill="hold"/>
                                        <p:tgtEl>
                                          <p:spTgt spid="6146"/>
                                        </p:tgtEl>
                                        <p:attrNameLst>
                                          <p:attrName>ppt_x</p:attrName>
                                        </p:attrNameLst>
                                      </p:cBhvr>
                                      <p:tavLst>
                                        <p:tav tm="0">
                                          <p:val>
                                            <p:strVal val="#ppt_x"/>
                                          </p:val>
                                        </p:tav>
                                        <p:tav tm="100000">
                                          <p:val>
                                            <p:strVal val="#ppt_x"/>
                                          </p:val>
                                        </p:tav>
                                      </p:tavLst>
                                    </p:anim>
                                    <p:anim calcmode="lin" valueType="num">
                                      <p:cBhvr additive="base">
                                        <p:cTn id="3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r>
              <a:rPr lang="en-US" sz="2800" dirty="0"/>
              <a:t>Components of seminal fluid</a:t>
            </a:r>
          </a:p>
          <a:p>
            <a:pPr marL="514350" indent="-514350">
              <a:buAutoNum type="arabicPeriod"/>
            </a:pPr>
            <a:r>
              <a:rPr lang="en-US" sz="2800" b="1" dirty="0">
                <a:solidFill>
                  <a:srgbClr val="FF0000"/>
                </a:solidFill>
              </a:rPr>
              <a:t>Basic solution</a:t>
            </a:r>
            <a:r>
              <a:rPr lang="en-US" sz="2800" dirty="0"/>
              <a:t>: sperm are more viable and in addition it helps to neutralize the acidic environment of the vagina.</a:t>
            </a:r>
          </a:p>
          <a:p>
            <a:pPr marL="514350" indent="-514350">
              <a:buAutoNum type="arabicPeriod"/>
            </a:pPr>
            <a:r>
              <a:rPr lang="en-US" sz="2800" b="1" dirty="0">
                <a:solidFill>
                  <a:srgbClr val="FF0000"/>
                </a:solidFill>
              </a:rPr>
              <a:t>Fructose (sugar): </a:t>
            </a:r>
            <a:r>
              <a:rPr lang="en-US" sz="2800" dirty="0"/>
              <a:t>sugar for the mitochondria to make ATP (energy).</a:t>
            </a:r>
          </a:p>
          <a:p>
            <a:pPr marL="514350" indent="-514350">
              <a:buAutoNum type="arabicPeriod"/>
            </a:pPr>
            <a:r>
              <a:rPr lang="en-US" sz="2800" b="1" dirty="0">
                <a:solidFill>
                  <a:srgbClr val="FF0000"/>
                </a:solidFill>
              </a:rPr>
              <a:t>Prostaglandins</a:t>
            </a:r>
            <a:r>
              <a:rPr lang="en-US" sz="2800" dirty="0"/>
              <a:t>: a chemical that causes the uterus to contract.  It brings the sperm closer to the egg for fertilization</a:t>
            </a:r>
          </a:p>
          <a:p>
            <a:pPr marL="514350" indent="-514350">
              <a:buAutoNum type="arabicPeriod"/>
            </a:pPr>
            <a:r>
              <a:rPr lang="en-US" sz="2800" b="1" dirty="0">
                <a:solidFill>
                  <a:srgbClr val="FF0000"/>
                </a:solidFill>
              </a:rPr>
              <a:t>Mucus</a:t>
            </a:r>
            <a:r>
              <a:rPr lang="en-US" sz="2800" dirty="0"/>
              <a:t>: lubrication</a:t>
            </a:r>
          </a:p>
          <a:p>
            <a:pPr marL="514350" indent="-514350">
              <a:buAutoNum type="arabicPeriod"/>
            </a:pPr>
            <a:r>
              <a:rPr lang="en-US" sz="2800" b="1" dirty="0">
                <a:solidFill>
                  <a:srgbClr val="FF0000"/>
                </a:solidFill>
              </a:rPr>
              <a:t>Water</a:t>
            </a:r>
            <a:r>
              <a:rPr lang="en-US" sz="2800" dirty="0"/>
              <a:t>: solvent</a:t>
            </a:r>
          </a:p>
          <a:p>
            <a:endParaRPr lang="en-CA" sz="2800" dirty="0"/>
          </a:p>
        </p:txBody>
      </p:sp>
      <p:sp>
        <p:nvSpPr>
          <p:cNvPr id="3" name="Title 2"/>
          <p:cNvSpPr>
            <a:spLocks noGrp="1"/>
          </p:cNvSpPr>
          <p:nvPr>
            <p:ph type="title"/>
          </p:nvPr>
        </p:nvSpPr>
        <p:spPr>
          <a:xfrm>
            <a:off x="762000" y="228600"/>
            <a:ext cx="6248400" cy="152400"/>
          </a:xfrm>
        </p:spPr>
        <p:txBody>
          <a:bodyPr>
            <a:normAutofit fontScale="90000"/>
          </a:bodyPr>
          <a:lstStyle/>
          <a:p>
            <a:endParaRPr lang="en-CA" dirty="0"/>
          </a:p>
        </p:txBody>
      </p:sp>
    </p:spTree>
    <p:extLst>
      <p:ext uri="{BB962C8B-B14F-4D97-AF65-F5344CB8AC3E}">
        <p14:creationId xmlns:p14="http://schemas.microsoft.com/office/powerpoint/2010/main" val="209875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endParaRPr lang="en-US" sz="2800" dirty="0"/>
          </a:p>
          <a:p>
            <a:r>
              <a:rPr lang="en-US" sz="2800" dirty="0"/>
              <a:t>Organ for sexual intercourse</a:t>
            </a:r>
          </a:p>
          <a:p>
            <a:r>
              <a:rPr lang="en-US" sz="2800" dirty="0"/>
              <a:t>A long shaft with an enlarged tip called the </a:t>
            </a:r>
            <a:r>
              <a:rPr lang="en-US" sz="2800" b="1" dirty="0">
                <a:solidFill>
                  <a:srgbClr val="35EB3E"/>
                </a:solidFill>
              </a:rPr>
              <a:t>glans penis</a:t>
            </a:r>
          </a:p>
          <a:p>
            <a:r>
              <a:rPr lang="en-US" sz="2800" dirty="0"/>
              <a:t>Covered by a layer of skin called </a:t>
            </a:r>
            <a:r>
              <a:rPr lang="en-US" sz="2800" b="1" dirty="0">
                <a:solidFill>
                  <a:srgbClr val="35EB3E"/>
                </a:solidFill>
              </a:rPr>
              <a:t> </a:t>
            </a:r>
            <a:r>
              <a:rPr lang="en-US" sz="2800" dirty="0"/>
              <a:t>the</a:t>
            </a:r>
            <a:r>
              <a:rPr lang="en-US" sz="2800" b="1" dirty="0">
                <a:solidFill>
                  <a:srgbClr val="35EB3E"/>
                </a:solidFill>
              </a:rPr>
              <a:t> foreskin</a:t>
            </a:r>
            <a:endParaRPr lang="en-US" sz="2800" dirty="0"/>
          </a:p>
          <a:p>
            <a:r>
              <a:rPr lang="en-US" sz="2800" dirty="0" smtClean="0">
                <a:hlinkClick r:id="rId3"/>
              </a:rPr>
              <a:t>Male reproductive system</a:t>
            </a:r>
            <a:endParaRPr lang="en-CA" sz="2800" dirty="0"/>
          </a:p>
        </p:txBody>
      </p:sp>
      <p:sp>
        <p:nvSpPr>
          <p:cNvPr id="3" name="Title 2"/>
          <p:cNvSpPr>
            <a:spLocks noGrp="1"/>
          </p:cNvSpPr>
          <p:nvPr>
            <p:ph type="title"/>
          </p:nvPr>
        </p:nvSpPr>
        <p:spPr>
          <a:xfrm>
            <a:off x="762000" y="228600"/>
            <a:ext cx="6248400" cy="914400"/>
          </a:xfrm>
        </p:spPr>
        <p:txBody>
          <a:bodyPr>
            <a:normAutofit fontScale="90000"/>
          </a:bodyPr>
          <a:lstStyle/>
          <a:p>
            <a:r>
              <a:rPr lang="en-US" sz="2900" dirty="0">
                <a:solidFill>
                  <a:srgbClr val="00B0F0"/>
                </a:solidFill>
              </a:rPr>
              <a:t>5</a:t>
            </a:r>
            <a:r>
              <a:rPr lang="en-US" sz="2900" dirty="0" smtClean="0">
                <a:solidFill>
                  <a:srgbClr val="00B0F0"/>
                </a:solidFill>
              </a:rPr>
              <a:t>. </a:t>
            </a:r>
            <a:r>
              <a:rPr lang="en-US" sz="2900" dirty="0">
                <a:solidFill>
                  <a:srgbClr val="00B0F0"/>
                </a:solidFill>
              </a:rPr>
              <a:t>Penis</a:t>
            </a:r>
            <a:br>
              <a:rPr lang="en-US" sz="2900" dirty="0">
                <a:solidFill>
                  <a:srgbClr val="00B0F0"/>
                </a:solidFill>
              </a:rPr>
            </a:br>
            <a:endParaRPr lang="en-CA" sz="2900" dirty="0">
              <a:solidFill>
                <a:srgbClr val="00B0F0"/>
              </a:solidFill>
            </a:endParaRPr>
          </a:p>
        </p:txBody>
      </p:sp>
    </p:spTree>
    <p:extLst>
      <p:ext uri="{BB962C8B-B14F-4D97-AF65-F5344CB8AC3E}">
        <p14:creationId xmlns:p14="http://schemas.microsoft.com/office/powerpoint/2010/main" val="257916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fontScale="92500" lnSpcReduction="10000"/>
          </a:bodyPr>
          <a:lstStyle/>
          <a:p>
            <a:endParaRPr lang="en-US" sz="2800" dirty="0"/>
          </a:p>
          <a:p>
            <a:r>
              <a:rPr lang="en-US" sz="2800" b="1" dirty="0">
                <a:solidFill>
                  <a:srgbClr val="35EB3E"/>
                </a:solidFill>
              </a:rPr>
              <a:t>Erection</a:t>
            </a:r>
            <a:r>
              <a:rPr lang="en-US" sz="2800" dirty="0"/>
              <a:t>: blood sinuses in erectile tissue fill with blood.</a:t>
            </a:r>
          </a:p>
          <a:p>
            <a:r>
              <a:rPr lang="en-US" sz="2800" dirty="0"/>
              <a:t>Parasympathetic impulses dilate the arteries to fill up the erectile tissue and compress the veins so blood is not carried away.</a:t>
            </a:r>
          </a:p>
          <a:p>
            <a:r>
              <a:rPr lang="en-US" sz="2800" dirty="0"/>
              <a:t>The sperm enters the urethra from the vas deferens along with the seminal fluid.  </a:t>
            </a:r>
          </a:p>
          <a:p>
            <a:r>
              <a:rPr lang="en-US" sz="2800" dirty="0"/>
              <a:t>The rhythmic muscle contractions expel the semen from the penis in spurts… this is the </a:t>
            </a:r>
            <a:r>
              <a:rPr lang="en-US" sz="2800" b="1" dirty="0">
                <a:solidFill>
                  <a:srgbClr val="35EB3E"/>
                </a:solidFill>
              </a:rPr>
              <a:t>orgasm</a:t>
            </a:r>
            <a:r>
              <a:rPr lang="en-US" sz="2800" dirty="0"/>
              <a:t> – climax of sexual stimulation.</a:t>
            </a:r>
          </a:p>
          <a:p>
            <a:r>
              <a:rPr lang="en-US" sz="2800" dirty="0"/>
              <a:t>During </a:t>
            </a:r>
            <a:r>
              <a:rPr lang="en-US" sz="2800" dirty="0">
                <a:hlinkClick r:id="rId3"/>
              </a:rPr>
              <a:t>ejaculation</a:t>
            </a:r>
            <a:r>
              <a:rPr lang="en-US" sz="2800" dirty="0"/>
              <a:t> the sphincter closes off the urinary bladder so no urine enters the urethra.</a:t>
            </a:r>
          </a:p>
          <a:p>
            <a:r>
              <a:rPr lang="en-US" sz="2800" dirty="0"/>
              <a:t>After ejaculation, the penis returns to a flaccid state.</a:t>
            </a:r>
          </a:p>
          <a:p>
            <a:r>
              <a:rPr lang="en-US" sz="2800" dirty="0"/>
              <a:t>Within one ejaculation, 400 million sperm are in approximately 2 to 6 ml of fluid.</a:t>
            </a:r>
            <a:endParaRPr lang="en-CA" sz="2800" dirty="0"/>
          </a:p>
        </p:txBody>
      </p:sp>
      <p:sp>
        <p:nvSpPr>
          <p:cNvPr id="3" name="Title 2"/>
          <p:cNvSpPr>
            <a:spLocks noGrp="1"/>
          </p:cNvSpPr>
          <p:nvPr>
            <p:ph type="title"/>
          </p:nvPr>
        </p:nvSpPr>
        <p:spPr>
          <a:xfrm>
            <a:off x="762000" y="228600"/>
            <a:ext cx="6248400" cy="609600"/>
          </a:xfrm>
        </p:spPr>
        <p:txBody>
          <a:bodyPr>
            <a:normAutofit/>
          </a:bodyPr>
          <a:lstStyle/>
          <a:p>
            <a:r>
              <a:rPr lang="en-US" sz="2600" dirty="0">
                <a:solidFill>
                  <a:srgbClr val="00B0F0"/>
                </a:solidFill>
              </a:rPr>
              <a:t>Ejaculation</a:t>
            </a:r>
            <a:endParaRPr lang="en-CA" sz="2600" dirty="0">
              <a:solidFill>
                <a:srgbClr val="00B0F0"/>
              </a:solidFill>
            </a:endParaRPr>
          </a:p>
        </p:txBody>
      </p:sp>
    </p:spTree>
    <p:extLst>
      <p:ext uri="{BB962C8B-B14F-4D97-AF65-F5344CB8AC3E}">
        <p14:creationId xmlns:p14="http://schemas.microsoft.com/office/powerpoint/2010/main" val="16588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838200"/>
          </a:xfrm>
        </p:spPr>
        <p:txBody>
          <a:bodyPr>
            <a:normAutofit/>
          </a:bodyPr>
          <a:lstStyle/>
          <a:p>
            <a:endParaRPr lang="en-US" sz="2800" dirty="0"/>
          </a:p>
          <a:p>
            <a:endParaRPr lang="en-CA" sz="2800" dirty="0"/>
          </a:p>
        </p:txBody>
      </p:sp>
      <p:sp>
        <p:nvSpPr>
          <p:cNvPr id="3" name="Title 2"/>
          <p:cNvSpPr>
            <a:spLocks noGrp="1"/>
          </p:cNvSpPr>
          <p:nvPr>
            <p:ph type="title"/>
          </p:nvPr>
        </p:nvSpPr>
        <p:spPr>
          <a:xfrm>
            <a:off x="762000" y="228600"/>
            <a:ext cx="6248400" cy="152400"/>
          </a:xfrm>
        </p:spPr>
        <p:txBody>
          <a:bodyPr>
            <a:normAutofit fontScale="90000"/>
          </a:bodyPr>
          <a:lstStyle/>
          <a:p>
            <a:endParaRPr lang="en-CA" dirty="0"/>
          </a:p>
        </p:txBody>
      </p:sp>
      <p:pic>
        <p:nvPicPr>
          <p:cNvPr id="1026" name="Picture 2" descr="Image result for erectile tissu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89264"/>
            <a:ext cx="6400800" cy="465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58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914400"/>
            <a:ext cx="8458200" cy="5486400"/>
          </a:xfrm>
        </p:spPr>
        <p:txBody>
          <a:bodyPr>
            <a:normAutofit/>
          </a:bodyPr>
          <a:lstStyle/>
          <a:p>
            <a:r>
              <a:rPr lang="en-US" sz="2800" b="1" dirty="0">
                <a:solidFill>
                  <a:srgbClr val="35EB3E"/>
                </a:solidFill>
              </a:rPr>
              <a:t>Gonadotropin-releasing hormone (GnRH): </a:t>
            </a:r>
            <a:r>
              <a:rPr lang="en-US" sz="2800" dirty="0"/>
              <a:t>secreted by the hypothalamus and it stimulates the anterior pituitary gland.  It controls the testes’ sexual function</a:t>
            </a:r>
          </a:p>
          <a:p>
            <a:r>
              <a:rPr lang="en-US" sz="2800" b="1" dirty="0">
                <a:solidFill>
                  <a:srgbClr val="35EB3E"/>
                </a:solidFill>
              </a:rPr>
              <a:t>Follicle-stimulating hormone (FSH): </a:t>
            </a:r>
            <a:r>
              <a:rPr lang="en-US" sz="2800" dirty="0"/>
              <a:t>secreted by the anterior pituitary gland.  It promotes the production of sperm</a:t>
            </a:r>
          </a:p>
          <a:p>
            <a:r>
              <a:rPr lang="en-US" sz="2800" b="1" dirty="0">
                <a:solidFill>
                  <a:srgbClr val="35EB3E"/>
                </a:solidFill>
              </a:rPr>
              <a:t>Luteinizing hormone (LH) also known as interstitial cell-stimulating hormone (ICSH): </a:t>
            </a:r>
            <a:r>
              <a:rPr lang="en-US" sz="2800" dirty="0"/>
              <a:t>secreted by the anterior pituitary gland.  It promotes the production of testosterone.</a:t>
            </a:r>
          </a:p>
          <a:p>
            <a:r>
              <a:rPr lang="en-US" sz="2800" b="1" dirty="0">
                <a:solidFill>
                  <a:srgbClr val="35EB3E"/>
                </a:solidFill>
              </a:rPr>
              <a:t>Testosterone: </a:t>
            </a:r>
            <a:r>
              <a:rPr lang="en-US" sz="2800" dirty="0"/>
              <a:t>male sex hormone</a:t>
            </a:r>
          </a:p>
          <a:p>
            <a:endParaRPr lang="en-CA" sz="2800" dirty="0"/>
          </a:p>
        </p:txBody>
      </p:sp>
      <p:sp>
        <p:nvSpPr>
          <p:cNvPr id="3" name="Title 2"/>
          <p:cNvSpPr>
            <a:spLocks noGrp="1"/>
          </p:cNvSpPr>
          <p:nvPr>
            <p:ph type="title"/>
          </p:nvPr>
        </p:nvSpPr>
        <p:spPr>
          <a:xfrm>
            <a:off x="533400" y="228600"/>
            <a:ext cx="7924800" cy="762000"/>
          </a:xfrm>
        </p:spPr>
        <p:txBody>
          <a:bodyPr>
            <a:noAutofit/>
          </a:bodyPr>
          <a:lstStyle/>
          <a:p>
            <a:r>
              <a:rPr lang="en-US" sz="2800" dirty="0">
                <a:solidFill>
                  <a:srgbClr val="00B0F0"/>
                </a:solidFill>
              </a:rPr>
              <a:t>Hormonal regulation in males</a:t>
            </a:r>
            <a:endParaRPr lang="en-CA" sz="2800" dirty="0">
              <a:solidFill>
                <a:srgbClr val="00B0F0"/>
              </a:solidFill>
            </a:endParaRPr>
          </a:p>
        </p:txBody>
      </p:sp>
    </p:spTree>
    <p:extLst>
      <p:ext uri="{BB962C8B-B14F-4D97-AF65-F5344CB8AC3E}">
        <p14:creationId xmlns:p14="http://schemas.microsoft.com/office/powerpoint/2010/main" val="257916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45719"/>
          </a:xfrm>
        </p:spPr>
        <p:txBody>
          <a:bodyPr>
            <a:normAutofit fontScale="25000" lnSpcReduction="20000"/>
          </a:bodyPr>
          <a:lstStyle/>
          <a:p>
            <a:endParaRPr lang="en-US" sz="2800" dirty="0"/>
          </a:p>
          <a:p>
            <a:endParaRPr lang="en-CA" sz="2800" dirty="0"/>
          </a:p>
        </p:txBody>
      </p:sp>
      <p:sp>
        <p:nvSpPr>
          <p:cNvPr id="3" name="Title 2"/>
          <p:cNvSpPr>
            <a:spLocks noGrp="1"/>
          </p:cNvSpPr>
          <p:nvPr>
            <p:ph type="title"/>
          </p:nvPr>
        </p:nvSpPr>
        <p:spPr>
          <a:xfrm>
            <a:off x="762000" y="228600"/>
            <a:ext cx="6248400" cy="152400"/>
          </a:xfrm>
        </p:spPr>
        <p:txBody>
          <a:bodyPr>
            <a:normAutofit fontScale="90000"/>
          </a:bodyPr>
          <a:lstStyle/>
          <a:p>
            <a:endParaRPr lang="en-CA" dirty="0"/>
          </a:p>
        </p:txBody>
      </p:sp>
      <p:sp>
        <p:nvSpPr>
          <p:cNvPr id="4" name="TextBox 3"/>
          <p:cNvSpPr txBox="1"/>
          <p:nvPr/>
        </p:nvSpPr>
        <p:spPr>
          <a:xfrm>
            <a:off x="3086100" y="485745"/>
            <a:ext cx="1828800" cy="400110"/>
          </a:xfrm>
          <a:prstGeom prst="rect">
            <a:avLst/>
          </a:prstGeom>
          <a:solidFill>
            <a:srgbClr val="FFFF00"/>
          </a:solidFill>
        </p:spPr>
        <p:txBody>
          <a:bodyPr wrap="square" rtlCol="0">
            <a:spAutoFit/>
          </a:bodyPr>
          <a:lstStyle/>
          <a:p>
            <a:r>
              <a:rPr lang="en-US" sz="2000" b="1" dirty="0">
                <a:solidFill>
                  <a:schemeClr val="bg1"/>
                </a:solidFill>
              </a:rPr>
              <a:t>hypothalamus</a:t>
            </a:r>
            <a:endParaRPr lang="en-CA" sz="2000" b="1" dirty="0">
              <a:solidFill>
                <a:schemeClr val="bg1"/>
              </a:solidFill>
            </a:endParaRPr>
          </a:p>
        </p:txBody>
      </p:sp>
      <p:sp>
        <p:nvSpPr>
          <p:cNvPr id="5" name="TextBox 4"/>
          <p:cNvSpPr txBox="1"/>
          <p:nvPr/>
        </p:nvSpPr>
        <p:spPr>
          <a:xfrm>
            <a:off x="2926080" y="1188571"/>
            <a:ext cx="838200" cy="400110"/>
          </a:xfrm>
          <a:prstGeom prst="rect">
            <a:avLst/>
          </a:prstGeom>
          <a:solidFill>
            <a:srgbClr val="66FFCC"/>
          </a:solidFill>
        </p:spPr>
        <p:txBody>
          <a:bodyPr wrap="square" rtlCol="0">
            <a:spAutoFit/>
          </a:bodyPr>
          <a:lstStyle/>
          <a:p>
            <a:r>
              <a:rPr lang="en-US" sz="2000" b="1" dirty="0">
                <a:solidFill>
                  <a:schemeClr val="bg1"/>
                </a:solidFill>
              </a:rPr>
              <a:t>GnRH</a:t>
            </a:r>
            <a:endParaRPr lang="en-CA" sz="2000" b="1" dirty="0">
              <a:solidFill>
                <a:schemeClr val="bg1"/>
              </a:solidFill>
            </a:endParaRPr>
          </a:p>
        </p:txBody>
      </p:sp>
      <p:sp>
        <p:nvSpPr>
          <p:cNvPr id="6" name="TextBox 5"/>
          <p:cNvSpPr txBox="1"/>
          <p:nvPr/>
        </p:nvSpPr>
        <p:spPr>
          <a:xfrm>
            <a:off x="2613660" y="2064842"/>
            <a:ext cx="2514600" cy="369332"/>
          </a:xfrm>
          <a:prstGeom prst="rect">
            <a:avLst/>
          </a:prstGeom>
          <a:solidFill>
            <a:srgbClr val="FFFF00"/>
          </a:solidFill>
        </p:spPr>
        <p:txBody>
          <a:bodyPr wrap="square" rtlCol="0">
            <a:spAutoFit/>
          </a:bodyPr>
          <a:lstStyle/>
          <a:p>
            <a:r>
              <a:rPr lang="en-US" b="1" dirty="0">
                <a:solidFill>
                  <a:schemeClr val="bg1"/>
                </a:solidFill>
              </a:rPr>
              <a:t>Anterior pituitary gland</a:t>
            </a:r>
            <a:endParaRPr lang="en-CA" b="1" dirty="0">
              <a:solidFill>
                <a:schemeClr val="bg1"/>
              </a:solidFill>
            </a:endParaRPr>
          </a:p>
        </p:txBody>
      </p:sp>
      <p:sp>
        <p:nvSpPr>
          <p:cNvPr id="7" name="TextBox 6"/>
          <p:cNvSpPr txBox="1"/>
          <p:nvPr/>
        </p:nvSpPr>
        <p:spPr>
          <a:xfrm>
            <a:off x="3451860" y="3497104"/>
            <a:ext cx="990600" cy="369332"/>
          </a:xfrm>
          <a:prstGeom prst="rect">
            <a:avLst/>
          </a:prstGeom>
          <a:solidFill>
            <a:srgbClr val="FFFF00"/>
          </a:solidFill>
        </p:spPr>
        <p:txBody>
          <a:bodyPr wrap="square" rtlCol="0">
            <a:spAutoFit/>
          </a:bodyPr>
          <a:lstStyle/>
          <a:p>
            <a:r>
              <a:rPr lang="en-US" b="1" dirty="0">
                <a:solidFill>
                  <a:schemeClr val="bg1"/>
                </a:solidFill>
              </a:rPr>
              <a:t>testis</a:t>
            </a:r>
            <a:endParaRPr lang="en-CA" b="1" dirty="0">
              <a:solidFill>
                <a:schemeClr val="bg1"/>
              </a:solidFill>
            </a:endParaRPr>
          </a:p>
        </p:txBody>
      </p:sp>
      <p:sp>
        <p:nvSpPr>
          <p:cNvPr id="8" name="TextBox 7"/>
          <p:cNvSpPr txBox="1"/>
          <p:nvPr/>
        </p:nvSpPr>
        <p:spPr>
          <a:xfrm>
            <a:off x="4442460" y="4853464"/>
            <a:ext cx="2286000" cy="369332"/>
          </a:xfrm>
          <a:prstGeom prst="rect">
            <a:avLst/>
          </a:prstGeom>
          <a:solidFill>
            <a:srgbClr val="FFFF00"/>
          </a:solidFill>
        </p:spPr>
        <p:txBody>
          <a:bodyPr wrap="square" rtlCol="0">
            <a:spAutoFit/>
          </a:bodyPr>
          <a:lstStyle/>
          <a:p>
            <a:r>
              <a:rPr lang="en-US" b="1" dirty="0">
                <a:solidFill>
                  <a:schemeClr val="bg1"/>
                </a:solidFill>
              </a:rPr>
              <a:t>Seminiferous tubules</a:t>
            </a:r>
            <a:endParaRPr lang="en-CA" b="1" dirty="0">
              <a:solidFill>
                <a:schemeClr val="bg1"/>
              </a:solidFill>
            </a:endParaRPr>
          </a:p>
        </p:txBody>
      </p:sp>
      <p:sp>
        <p:nvSpPr>
          <p:cNvPr id="9" name="TextBox 8"/>
          <p:cNvSpPr txBox="1"/>
          <p:nvPr/>
        </p:nvSpPr>
        <p:spPr>
          <a:xfrm>
            <a:off x="4686300" y="5847636"/>
            <a:ext cx="2209800" cy="369332"/>
          </a:xfrm>
          <a:prstGeom prst="rect">
            <a:avLst/>
          </a:prstGeom>
          <a:solidFill>
            <a:srgbClr val="FFFF00"/>
          </a:solidFill>
        </p:spPr>
        <p:txBody>
          <a:bodyPr wrap="square" rtlCol="0">
            <a:spAutoFit/>
          </a:bodyPr>
          <a:lstStyle/>
          <a:p>
            <a:r>
              <a:rPr lang="en-US" b="1" dirty="0">
                <a:solidFill>
                  <a:schemeClr val="bg1"/>
                </a:solidFill>
              </a:rPr>
              <a:t>Sperm production</a:t>
            </a:r>
            <a:endParaRPr lang="en-CA" b="1" dirty="0">
              <a:solidFill>
                <a:schemeClr val="bg1"/>
              </a:solidFill>
            </a:endParaRPr>
          </a:p>
        </p:txBody>
      </p:sp>
      <p:sp>
        <p:nvSpPr>
          <p:cNvPr id="10" name="TextBox 9"/>
          <p:cNvSpPr txBox="1"/>
          <p:nvPr/>
        </p:nvSpPr>
        <p:spPr>
          <a:xfrm>
            <a:off x="1165860" y="4853464"/>
            <a:ext cx="2286000" cy="369332"/>
          </a:xfrm>
          <a:prstGeom prst="rect">
            <a:avLst/>
          </a:prstGeom>
          <a:solidFill>
            <a:srgbClr val="FFFF00"/>
          </a:solidFill>
        </p:spPr>
        <p:txBody>
          <a:bodyPr wrap="square" rtlCol="0">
            <a:spAutoFit/>
          </a:bodyPr>
          <a:lstStyle/>
          <a:p>
            <a:r>
              <a:rPr lang="en-US" b="1" dirty="0">
                <a:solidFill>
                  <a:schemeClr val="bg1"/>
                </a:solidFill>
              </a:rPr>
              <a:t>Interstitial cells</a:t>
            </a:r>
            <a:endParaRPr lang="en-CA" b="1" dirty="0">
              <a:solidFill>
                <a:schemeClr val="bg1"/>
              </a:solidFill>
            </a:endParaRPr>
          </a:p>
        </p:txBody>
      </p:sp>
      <p:sp>
        <p:nvSpPr>
          <p:cNvPr id="11" name="TextBox 10"/>
          <p:cNvSpPr txBox="1"/>
          <p:nvPr/>
        </p:nvSpPr>
        <p:spPr>
          <a:xfrm>
            <a:off x="1097280" y="5810012"/>
            <a:ext cx="2667000" cy="369332"/>
          </a:xfrm>
          <a:prstGeom prst="rect">
            <a:avLst/>
          </a:prstGeom>
          <a:solidFill>
            <a:srgbClr val="FFFF00"/>
          </a:solidFill>
        </p:spPr>
        <p:txBody>
          <a:bodyPr wrap="square" rtlCol="0">
            <a:spAutoFit/>
          </a:bodyPr>
          <a:lstStyle/>
          <a:p>
            <a:r>
              <a:rPr lang="en-US" b="1" dirty="0">
                <a:solidFill>
                  <a:schemeClr val="bg1"/>
                </a:solidFill>
              </a:rPr>
              <a:t>Testosterone production</a:t>
            </a:r>
            <a:endParaRPr lang="en-CA" b="1" dirty="0">
              <a:solidFill>
                <a:schemeClr val="bg1"/>
              </a:solidFill>
            </a:endParaRPr>
          </a:p>
        </p:txBody>
      </p:sp>
      <p:sp>
        <p:nvSpPr>
          <p:cNvPr id="12" name="TextBox 11"/>
          <p:cNvSpPr txBox="1"/>
          <p:nvPr/>
        </p:nvSpPr>
        <p:spPr>
          <a:xfrm>
            <a:off x="4686300" y="3986570"/>
            <a:ext cx="1066800" cy="369332"/>
          </a:xfrm>
          <a:prstGeom prst="rect">
            <a:avLst/>
          </a:prstGeom>
          <a:solidFill>
            <a:srgbClr val="66FFCC"/>
          </a:solidFill>
        </p:spPr>
        <p:txBody>
          <a:bodyPr wrap="square" rtlCol="0">
            <a:spAutoFit/>
          </a:bodyPr>
          <a:lstStyle/>
          <a:p>
            <a:r>
              <a:rPr lang="en-US" b="1" dirty="0">
                <a:solidFill>
                  <a:schemeClr val="bg1"/>
                </a:solidFill>
              </a:rPr>
              <a:t>FSH</a:t>
            </a:r>
            <a:endParaRPr lang="en-CA" b="1" dirty="0">
              <a:solidFill>
                <a:schemeClr val="bg1"/>
              </a:solidFill>
            </a:endParaRPr>
          </a:p>
        </p:txBody>
      </p:sp>
      <p:sp>
        <p:nvSpPr>
          <p:cNvPr id="13" name="TextBox 12"/>
          <p:cNvSpPr txBox="1"/>
          <p:nvPr/>
        </p:nvSpPr>
        <p:spPr>
          <a:xfrm>
            <a:off x="2514600" y="3975854"/>
            <a:ext cx="571500" cy="369332"/>
          </a:xfrm>
          <a:prstGeom prst="rect">
            <a:avLst/>
          </a:prstGeom>
          <a:solidFill>
            <a:srgbClr val="66FFCC"/>
          </a:solidFill>
        </p:spPr>
        <p:txBody>
          <a:bodyPr wrap="square" rtlCol="0">
            <a:spAutoFit/>
          </a:bodyPr>
          <a:lstStyle/>
          <a:p>
            <a:r>
              <a:rPr lang="en-US" b="1" dirty="0" smtClean="0">
                <a:solidFill>
                  <a:schemeClr val="bg1"/>
                </a:solidFill>
              </a:rPr>
              <a:t>LH</a:t>
            </a:r>
            <a:endParaRPr lang="en-CA" b="1" dirty="0">
              <a:solidFill>
                <a:schemeClr val="bg1"/>
              </a:solidFill>
            </a:endParaRPr>
          </a:p>
        </p:txBody>
      </p:sp>
      <p:cxnSp>
        <p:nvCxnSpPr>
          <p:cNvPr id="15" name="Straight Arrow Connector 14"/>
          <p:cNvCxnSpPr/>
          <p:nvPr/>
        </p:nvCxnSpPr>
        <p:spPr>
          <a:xfrm>
            <a:off x="3870960" y="1066800"/>
            <a:ext cx="0" cy="813376"/>
          </a:xfrm>
          <a:prstGeom prst="straightConnector1">
            <a:avLst/>
          </a:prstGeom>
          <a:ln w="57150">
            <a:solidFill>
              <a:srgbClr val="F52BDD"/>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86200" y="2579132"/>
            <a:ext cx="0" cy="914400"/>
          </a:xfrm>
          <a:prstGeom prst="straightConnector1">
            <a:avLst/>
          </a:prstGeom>
          <a:ln w="57150">
            <a:solidFill>
              <a:srgbClr val="F52BDD"/>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114800" y="3962400"/>
            <a:ext cx="1219200" cy="891064"/>
          </a:xfrm>
          <a:prstGeom prst="straightConnector1">
            <a:avLst/>
          </a:prstGeom>
          <a:ln w="57150">
            <a:solidFill>
              <a:srgbClr val="F52BDD"/>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613660" y="3962400"/>
            <a:ext cx="1150620" cy="762000"/>
          </a:xfrm>
          <a:prstGeom prst="straightConnector1">
            <a:avLst/>
          </a:prstGeom>
          <a:ln w="57150">
            <a:solidFill>
              <a:srgbClr val="F52BDD"/>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753100" y="5260420"/>
            <a:ext cx="0" cy="549592"/>
          </a:xfrm>
          <a:prstGeom prst="straightConnector1">
            <a:avLst/>
          </a:prstGeom>
          <a:ln w="57150">
            <a:solidFill>
              <a:srgbClr val="F52BDD"/>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308860" y="5260420"/>
            <a:ext cx="0" cy="549592"/>
          </a:xfrm>
          <a:prstGeom prst="straightConnector1">
            <a:avLst/>
          </a:prstGeom>
          <a:ln w="57150">
            <a:solidFill>
              <a:srgbClr val="F52BDD"/>
            </a:solidFill>
            <a:tailEnd type="arrow"/>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5268191" y="2185224"/>
            <a:ext cx="3589058" cy="3863698"/>
          </a:xfrm>
          <a:custGeom>
            <a:avLst/>
            <a:gdLst>
              <a:gd name="connsiteX0" fmla="*/ 1714500 w 3589058"/>
              <a:gd name="connsiteY0" fmla="*/ 3841503 h 3863698"/>
              <a:gd name="connsiteX1" fmla="*/ 2836718 w 3589058"/>
              <a:gd name="connsiteY1" fmla="*/ 3706421 h 3863698"/>
              <a:gd name="connsiteX2" fmla="*/ 3491345 w 3589058"/>
              <a:gd name="connsiteY2" fmla="*/ 2667331 h 3863698"/>
              <a:gd name="connsiteX3" fmla="*/ 3460173 w 3589058"/>
              <a:gd name="connsiteY3" fmla="*/ 713840 h 3863698"/>
              <a:gd name="connsiteX4" fmla="*/ 2306782 w 3589058"/>
              <a:gd name="connsiteY4" fmla="*/ 69603 h 3863698"/>
              <a:gd name="connsiteX5" fmla="*/ 0 w 3589058"/>
              <a:gd name="connsiteY5" fmla="*/ 17649 h 3863698"/>
              <a:gd name="connsiteX6" fmla="*/ 0 w 3589058"/>
              <a:gd name="connsiteY6" fmla="*/ 17649 h 386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058" h="3863698">
                <a:moveTo>
                  <a:pt x="1714500" y="3841503"/>
                </a:moveTo>
                <a:cubicBezTo>
                  <a:pt x="2127538" y="3871809"/>
                  <a:pt x="2540577" y="3902116"/>
                  <a:pt x="2836718" y="3706421"/>
                </a:cubicBezTo>
                <a:cubicBezTo>
                  <a:pt x="3132859" y="3510726"/>
                  <a:pt x="3387436" y="3166094"/>
                  <a:pt x="3491345" y="2667331"/>
                </a:cubicBezTo>
                <a:cubicBezTo>
                  <a:pt x="3595254" y="2168567"/>
                  <a:pt x="3657600" y="1146795"/>
                  <a:pt x="3460173" y="713840"/>
                </a:cubicBezTo>
                <a:cubicBezTo>
                  <a:pt x="3262746" y="280885"/>
                  <a:pt x="2883478" y="185635"/>
                  <a:pt x="2306782" y="69603"/>
                </a:cubicBezTo>
                <a:cubicBezTo>
                  <a:pt x="1730087" y="-46429"/>
                  <a:pt x="0" y="17649"/>
                  <a:pt x="0" y="17649"/>
                </a:cubicBezTo>
                <a:lnTo>
                  <a:pt x="0" y="17649"/>
                </a:lnTo>
              </a:path>
            </a:pathLst>
          </a:custGeom>
          <a:noFill/>
          <a:ln>
            <a:solidFill>
              <a:srgbClr val="35E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20"/>
          <p:cNvSpPr/>
          <p:nvPr/>
        </p:nvSpPr>
        <p:spPr>
          <a:xfrm>
            <a:off x="5018809" y="579640"/>
            <a:ext cx="4086536" cy="5662504"/>
          </a:xfrm>
          <a:custGeom>
            <a:avLst/>
            <a:gdLst>
              <a:gd name="connsiteX0" fmla="*/ 1995055 w 4086536"/>
              <a:gd name="connsiteY0" fmla="*/ 5582169 h 5662504"/>
              <a:gd name="connsiteX1" fmla="*/ 3054927 w 4086536"/>
              <a:gd name="connsiteY1" fmla="*/ 5602951 h 5662504"/>
              <a:gd name="connsiteX2" fmla="*/ 3792682 w 4086536"/>
              <a:gd name="connsiteY2" fmla="*/ 4917151 h 5662504"/>
              <a:gd name="connsiteX3" fmla="*/ 4031673 w 4086536"/>
              <a:gd name="connsiteY3" fmla="*/ 3587115 h 5662504"/>
              <a:gd name="connsiteX4" fmla="*/ 3927764 w 4086536"/>
              <a:gd name="connsiteY4" fmla="*/ 1041342 h 5662504"/>
              <a:gd name="connsiteX5" fmla="*/ 2462646 w 4086536"/>
              <a:gd name="connsiteY5" fmla="*/ 116551 h 5662504"/>
              <a:gd name="connsiteX6" fmla="*/ 0 w 4086536"/>
              <a:gd name="connsiteY6" fmla="*/ 43815 h 566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536" h="5662504">
                <a:moveTo>
                  <a:pt x="1995055" y="5582169"/>
                </a:moveTo>
                <a:cubicBezTo>
                  <a:pt x="2375189" y="5647978"/>
                  <a:pt x="2755323" y="5713787"/>
                  <a:pt x="3054927" y="5602951"/>
                </a:cubicBezTo>
                <a:cubicBezTo>
                  <a:pt x="3354531" y="5492115"/>
                  <a:pt x="3629891" y="5253124"/>
                  <a:pt x="3792682" y="4917151"/>
                </a:cubicBezTo>
                <a:cubicBezTo>
                  <a:pt x="3955473" y="4581178"/>
                  <a:pt x="4009159" y="4233083"/>
                  <a:pt x="4031673" y="3587115"/>
                </a:cubicBezTo>
                <a:cubicBezTo>
                  <a:pt x="4054187" y="2941147"/>
                  <a:pt x="4189269" y="1619769"/>
                  <a:pt x="3927764" y="1041342"/>
                </a:cubicBezTo>
                <a:cubicBezTo>
                  <a:pt x="3666260" y="462915"/>
                  <a:pt x="3117273" y="282805"/>
                  <a:pt x="2462646" y="116551"/>
                </a:cubicBezTo>
                <a:cubicBezTo>
                  <a:pt x="1808019" y="-49703"/>
                  <a:pt x="904009" y="-2944"/>
                  <a:pt x="0" y="43815"/>
                </a:cubicBezTo>
              </a:path>
            </a:pathLst>
          </a:custGeom>
          <a:noFill/>
          <a:ln>
            <a:solidFill>
              <a:srgbClr val="35E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23"/>
          <p:cNvSpPr/>
          <p:nvPr/>
        </p:nvSpPr>
        <p:spPr>
          <a:xfrm>
            <a:off x="228600" y="2184780"/>
            <a:ext cx="2150918" cy="3786585"/>
          </a:xfrm>
          <a:custGeom>
            <a:avLst/>
            <a:gdLst>
              <a:gd name="connsiteX0" fmla="*/ 2238176 w 2238176"/>
              <a:gd name="connsiteY0" fmla="*/ 38875 h 3786585"/>
              <a:gd name="connsiteX1" fmla="*/ 960094 w 2238176"/>
              <a:gd name="connsiteY1" fmla="*/ 18093 h 3786585"/>
              <a:gd name="connsiteX2" fmla="*/ 170385 w 2238176"/>
              <a:gd name="connsiteY2" fmla="*/ 267475 h 3786585"/>
              <a:gd name="connsiteX3" fmla="*/ 45694 w 2238176"/>
              <a:gd name="connsiteY3" fmla="*/ 1327347 h 3786585"/>
              <a:gd name="connsiteX4" fmla="*/ 76867 w 2238176"/>
              <a:gd name="connsiteY4" fmla="*/ 3405529 h 3786585"/>
              <a:gd name="connsiteX5" fmla="*/ 897749 w 2238176"/>
              <a:gd name="connsiteY5" fmla="*/ 3779602 h 378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176" h="3786585">
                <a:moveTo>
                  <a:pt x="2238176" y="38875"/>
                </a:moveTo>
                <a:cubicBezTo>
                  <a:pt x="1771451" y="9434"/>
                  <a:pt x="1304726" y="-20007"/>
                  <a:pt x="960094" y="18093"/>
                </a:cubicBezTo>
                <a:cubicBezTo>
                  <a:pt x="615462" y="56193"/>
                  <a:pt x="322785" y="49266"/>
                  <a:pt x="170385" y="267475"/>
                </a:cubicBezTo>
                <a:cubicBezTo>
                  <a:pt x="17985" y="485684"/>
                  <a:pt x="61280" y="804338"/>
                  <a:pt x="45694" y="1327347"/>
                </a:cubicBezTo>
                <a:cubicBezTo>
                  <a:pt x="30108" y="1850356"/>
                  <a:pt x="-65142" y="2996820"/>
                  <a:pt x="76867" y="3405529"/>
                </a:cubicBezTo>
                <a:cubicBezTo>
                  <a:pt x="218876" y="3814238"/>
                  <a:pt x="558312" y="3796920"/>
                  <a:pt x="897749" y="3779602"/>
                </a:cubicBezTo>
              </a:path>
            </a:pathLst>
          </a:custGeom>
          <a:noFill/>
          <a:ln>
            <a:solidFill>
              <a:srgbClr val="35E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24"/>
          <p:cNvSpPr/>
          <p:nvPr/>
        </p:nvSpPr>
        <p:spPr>
          <a:xfrm>
            <a:off x="47199" y="609814"/>
            <a:ext cx="2831083" cy="5612487"/>
          </a:xfrm>
          <a:custGeom>
            <a:avLst/>
            <a:gdLst>
              <a:gd name="connsiteX0" fmla="*/ 2831083 w 2831083"/>
              <a:gd name="connsiteY0" fmla="*/ 55204 h 5612487"/>
              <a:gd name="connsiteX1" fmla="*/ 1438701 w 2831083"/>
              <a:gd name="connsiteY1" fmla="*/ 3250 h 5612487"/>
              <a:gd name="connsiteX2" fmla="*/ 607428 w 2831083"/>
              <a:gd name="connsiteY2" fmla="*/ 138331 h 5612487"/>
              <a:gd name="connsiteX3" fmla="*/ 98274 w 2831083"/>
              <a:gd name="connsiteY3" fmla="*/ 647486 h 5612487"/>
              <a:gd name="connsiteX4" fmla="*/ 35928 w 2831083"/>
              <a:gd name="connsiteY4" fmla="*/ 2465895 h 5612487"/>
              <a:gd name="connsiteX5" fmla="*/ 87883 w 2831083"/>
              <a:gd name="connsiteY5" fmla="*/ 5229877 h 5612487"/>
              <a:gd name="connsiteX6" fmla="*/ 991892 w 2831083"/>
              <a:gd name="connsiteY6" fmla="*/ 5520822 h 561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1083" h="5612487">
                <a:moveTo>
                  <a:pt x="2831083" y="55204"/>
                </a:moveTo>
                <a:cubicBezTo>
                  <a:pt x="2320196" y="22300"/>
                  <a:pt x="1809310" y="-10604"/>
                  <a:pt x="1438701" y="3250"/>
                </a:cubicBezTo>
                <a:cubicBezTo>
                  <a:pt x="1068092" y="17104"/>
                  <a:pt x="830832" y="30958"/>
                  <a:pt x="607428" y="138331"/>
                </a:cubicBezTo>
                <a:cubicBezTo>
                  <a:pt x="384023" y="245704"/>
                  <a:pt x="193524" y="259559"/>
                  <a:pt x="98274" y="647486"/>
                </a:cubicBezTo>
                <a:cubicBezTo>
                  <a:pt x="3024" y="1035413"/>
                  <a:pt x="37660" y="1702163"/>
                  <a:pt x="35928" y="2465895"/>
                </a:cubicBezTo>
                <a:cubicBezTo>
                  <a:pt x="34196" y="3229627"/>
                  <a:pt x="-71444" y="4720723"/>
                  <a:pt x="87883" y="5229877"/>
                </a:cubicBezTo>
                <a:cubicBezTo>
                  <a:pt x="247210" y="5739031"/>
                  <a:pt x="619551" y="5629926"/>
                  <a:pt x="991892" y="5520822"/>
                </a:cubicBezTo>
              </a:path>
            </a:pathLst>
          </a:custGeom>
          <a:noFill/>
          <a:ln>
            <a:solidFill>
              <a:srgbClr val="35E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3059430" y="2667000"/>
            <a:ext cx="571500" cy="369332"/>
          </a:xfrm>
          <a:prstGeom prst="rect">
            <a:avLst/>
          </a:prstGeom>
          <a:solidFill>
            <a:srgbClr val="66FFCC"/>
          </a:solidFill>
        </p:spPr>
        <p:txBody>
          <a:bodyPr wrap="square" rtlCol="0">
            <a:spAutoFit/>
          </a:bodyPr>
          <a:lstStyle/>
          <a:p>
            <a:r>
              <a:rPr lang="en-US" b="1" dirty="0" smtClean="0">
                <a:solidFill>
                  <a:schemeClr val="bg1"/>
                </a:solidFill>
              </a:rPr>
              <a:t>LH</a:t>
            </a:r>
            <a:endParaRPr lang="en-CA" b="1" dirty="0">
              <a:solidFill>
                <a:schemeClr val="bg1"/>
              </a:solidFill>
            </a:endParaRPr>
          </a:p>
        </p:txBody>
      </p:sp>
      <p:sp>
        <p:nvSpPr>
          <p:cNvPr id="28" name="TextBox 27"/>
          <p:cNvSpPr txBox="1"/>
          <p:nvPr/>
        </p:nvSpPr>
        <p:spPr>
          <a:xfrm>
            <a:off x="4156710" y="2667000"/>
            <a:ext cx="571500" cy="369332"/>
          </a:xfrm>
          <a:prstGeom prst="rect">
            <a:avLst/>
          </a:prstGeom>
          <a:solidFill>
            <a:srgbClr val="66FFCC"/>
          </a:solidFill>
        </p:spPr>
        <p:txBody>
          <a:bodyPr wrap="square" rtlCol="0">
            <a:spAutoFit/>
          </a:bodyPr>
          <a:lstStyle/>
          <a:p>
            <a:r>
              <a:rPr lang="en-US" b="1" dirty="0" smtClean="0">
                <a:solidFill>
                  <a:schemeClr val="bg1"/>
                </a:solidFill>
              </a:rPr>
              <a:t>FSH</a:t>
            </a:r>
            <a:endParaRPr lang="en-CA" b="1" dirty="0">
              <a:solidFill>
                <a:schemeClr val="bg1"/>
              </a:solidFill>
            </a:endParaRPr>
          </a:p>
        </p:txBody>
      </p:sp>
      <p:sp>
        <p:nvSpPr>
          <p:cNvPr id="14" name="TextBox 13"/>
          <p:cNvSpPr txBox="1"/>
          <p:nvPr/>
        </p:nvSpPr>
        <p:spPr>
          <a:xfrm>
            <a:off x="6324600" y="2851666"/>
            <a:ext cx="2057400" cy="646331"/>
          </a:xfrm>
          <a:prstGeom prst="rect">
            <a:avLst/>
          </a:prstGeom>
          <a:noFill/>
        </p:spPr>
        <p:txBody>
          <a:bodyPr wrap="square" rtlCol="0">
            <a:spAutoFit/>
          </a:bodyPr>
          <a:lstStyle/>
          <a:p>
            <a:r>
              <a:rPr lang="en-US" dirty="0" smtClean="0"/>
              <a:t>Negative feedback</a:t>
            </a:r>
          </a:p>
          <a:p>
            <a:endParaRPr lang="en-CA" dirty="0"/>
          </a:p>
        </p:txBody>
      </p:sp>
      <p:cxnSp>
        <p:nvCxnSpPr>
          <p:cNvPr id="22" name="Straight Connector 21"/>
          <p:cNvCxnSpPr/>
          <p:nvPr/>
        </p:nvCxnSpPr>
        <p:spPr>
          <a:xfrm>
            <a:off x="6629400" y="3410892"/>
            <a:ext cx="1219200" cy="0"/>
          </a:xfrm>
          <a:prstGeom prst="line">
            <a:avLst/>
          </a:prstGeom>
          <a:ln w="38100">
            <a:solidFill>
              <a:srgbClr val="35EB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16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ppt_x"/>
                                          </p:val>
                                        </p:tav>
                                        <p:tav tm="100000">
                                          <p:val>
                                            <p:strVal val="#ppt_x"/>
                                          </p:val>
                                        </p:tav>
                                      </p:tavLst>
                                    </p:anim>
                                    <p:anim calcmode="lin" valueType="num">
                                      <p:cBhvr additive="base">
                                        <p:cTn id="9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additive="base">
                                        <p:cTn id="97" dur="500" fill="hold"/>
                                        <p:tgtEl>
                                          <p:spTgt spid="50"/>
                                        </p:tgtEl>
                                        <p:attrNameLst>
                                          <p:attrName>ppt_x</p:attrName>
                                        </p:attrNameLst>
                                      </p:cBhvr>
                                      <p:tavLst>
                                        <p:tav tm="0">
                                          <p:val>
                                            <p:strVal val="#ppt_x"/>
                                          </p:val>
                                        </p:tav>
                                        <p:tav tm="100000">
                                          <p:val>
                                            <p:strVal val="#ppt_x"/>
                                          </p:val>
                                        </p:tav>
                                      </p:tavLst>
                                    </p:anim>
                                    <p:anim calcmode="lin" valueType="num">
                                      <p:cBhvr additive="base">
                                        <p:cTn id="9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ppt_x"/>
                                          </p:val>
                                        </p:tav>
                                        <p:tav tm="100000">
                                          <p:val>
                                            <p:strVal val="#ppt_x"/>
                                          </p:val>
                                        </p:tav>
                                      </p:tavLst>
                                    </p:anim>
                                    <p:anim calcmode="lin" valueType="num">
                                      <p:cBhvr additive="base">
                                        <p:cTn id="10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ppt_x"/>
                                          </p:val>
                                        </p:tav>
                                        <p:tav tm="100000">
                                          <p:val>
                                            <p:strVal val="#ppt_x"/>
                                          </p:val>
                                        </p:tav>
                                      </p:tavLst>
                                    </p:anim>
                                    <p:anim calcmode="lin" valueType="num">
                                      <p:cBhvr additive="base">
                                        <p:cTn id="11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additive="base">
                                        <p:cTn id="115" dur="500" fill="hold"/>
                                        <p:tgtEl>
                                          <p:spTgt spid="20"/>
                                        </p:tgtEl>
                                        <p:attrNameLst>
                                          <p:attrName>ppt_x</p:attrName>
                                        </p:attrNameLst>
                                      </p:cBhvr>
                                      <p:tavLst>
                                        <p:tav tm="0">
                                          <p:val>
                                            <p:strVal val="#ppt_x"/>
                                          </p:val>
                                        </p:tav>
                                        <p:tav tm="100000">
                                          <p:val>
                                            <p:strVal val="#ppt_x"/>
                                          </p:val>
                                        </p:tav>
                                      </p:tavLst>
                                    </p:anim>
                                    <p:anim calcmode="lin" valueType="num">
                                      <p:cBhvr additive="base">
                                        <p:cTn id="1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additive="base">
                                        <p:cTn id="121" dur="500" fill="hold"/>
                                        <p:tgtEl>
                                          <p:spTgt spid="21"/>
                                        </p:tgtEl>
                                        <p:attrNameLst>
                                          <p:attrName>ppt_x</p:attrName>
                                        </p:attrNameLst>
                                      </p:cBhvr>
                                      <p:tavLst>
                                        <p:tav tm="0">
                                          <p:val>
                                            <p:strVal val="#ppt_x"/>
                                          </p:val>
                                        </p:tav>
                                        <p:tav tm="100000">
                                          <p:val>
                                            <p:strVal val="#ppt_x"/>
                                          </p:val>
                                        </p:tav>
                                      </p:tavLst>
                                    </p:anim>
                                    <p:anim calcmode="lin" valueType="num">
                                      <p:cBhvr additive="base">
                                        <p:cTn id="1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additive="base">
                                        <p:cTn id="127" dur="500" fill="hold"/>
                                        <p:tgtEl>
                                          <p:spTgt spid="24"/>
                                        </p:tgtEl>
                                        <p:attrNameLst>
                                          <p:attrName>ppt_x</p:attrName>
                                        </p:attrNameLst>
                                      </p:cBhvr>
                                      <p:tavLst>
                                        <p:tav tm="0">
                                          <p:val>
                                            <p:strVal val="#ppt_x"/>
                                          </p:val>
                                        </p:tav>
                                        <p:tav tm="100000">
                                          <p:val>
                                            <p:strVal val="#ppt_x"/>
                                          </p:val>
                                        </p:tav>
                                      </p:tavLst>
                                    </p:anim>
                                    <p:anim calcmode="lin" valueType="num">
                                      <p:cBhvr additive="base">
                                        <p:cTn id="1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additive="base">
                                        <p:cTn id="133" dur="500" fill="hold"/>
                                        <p:tgtEl>
                                          <p:spTgt spid="25"/>
                                        </p:tgtEl>
                                        <p:attrNameLst>
                                          <p:attrName>ppt_x</p:attrName>
                                        </p:attrNameLst>
                                      </p:cBhvr>
                                      <p:tavLst>
                                        <p:tav tm="0">
                                          <p:val>
                                            <p:strVal val="#ppt_x"/>
                                          </p:val>
                                        </p:tav>
                                        <p:tav tm="100000">
                                          <p:val>
                                            <p:strVal val="#ppt_x"/>
                                          </p:val>
                                        </p:tav>
                                      </p:tavLst>
                                    </p:anim>
                                    <p:anim calcmode="lin" valueType="num">
                                      <p:cBhvr additive="base">
                                        <p:cTn id="1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14"/>
                                        </p:tgtEl>
                                        <p:attrNameLst>
                                          <p:attrName>style.visibility</p:attrName>
                                        </p:attrNameLst>
                                      </p:cBhvr>
                                      <p:to>
                                        <p:strVal val="visible"/>
                                      </p:to>
                                    </p:set>
                                    <p:anim calcmode="lin" valueType="num">
                                      <p:cBhvr additive="base">
                                        <p:cTn id="139" dur="500" fill="hold"/>
                                        <p:tgtEl>
                                          <p:spTgt spid="14"/>
                                        </p:tgtEl>
                                        <p:attrNameLst>
                                          <p:attrName>ppt_x</p:attrName>
                                        </p:attrNameLst>
                                      </p:cBhvr>
                                      <p:tavLst>
                                        <p:tav tm="0">
                                          <p:val>
                                            <p:strVal val="#ppt_x"/>
                                          </p:val>
                                        </p:tav>
                                        <p:tav tm="100000">
                                          <p:val>
                                            <p:strVal val="#ppt_x"/>
                                          </p:val>
                                        </p:tav>
                                      </p:tavLst>
                                    </p:anim>
                                    <p:anim calcmode="lin" valueType="num">
                                      <p:cBhvr additive="base">
                                        <p:cTn id="1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22"/>
                                        </p:tgtEl>
                                        <p:attrNameLst>
                                          <p:attrName>style.visibility</p:attrName>
                                        </p:attrNameLst>
                                      </p:cBhvr>
                                      <p:to>
                                        <p:strVal val="visible"/>
                                      </p:to>
                                    </p:set>
                                    <p:anim calcmode="lin" valueType="num">
                                      <p:cBhvr additive="base">
                                        <p:cTn id="145" dur="500" fill="hold"/>
                                        <p:tgtEl>
                                          <p:spTgt spid="22"/>
                                        </p:tgtEl>
                                        <p:attrNameLst>
                                          <p:attrName>ppt_x</p:attrName>
                                        </p:attrNameLst>
                                      </p:cBhvr>
                                      <p:tavLst>
                                        <p:tav tm="0">
                                          <p:val>
                                            <p:strVal val="#ppt_x"/>
                                          </p:val>
                                        </p:tav>
                                        <p:tav tm="100000">
                                          <p:val>
                                            <p:strVal val="#ppt_x"/>
                                          </p:val>
                                        </p:tav>
                                      </p:tavLst>
                                    </p:anim>
                                    <p:anim calcmode="lin" valueType="num">
                                      <p:cBhvr additive="base">
                                        <p:cTn id="1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20" grpId="0" animBg="1"/>
      <p:bldP spid="21" grpId="0" animBg="1"/>
      <p:bldP spid="24" grpId="0" animBg="1"/>
      <p:bldP spid="25" grpId="0" animBg="1"/>
      <p:bldP spid="26" grpId="0" animBg="1"/>
      <p:bldP spid="28"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838200"/>
            <a:ext cx="8458200" cy="5715000"/>
          </a:xfrm>
        </p:spPr>
        <p:txBody>
          <a:bodyPr>
            <a:normAutofit lnSpcReduction="10000"/>
          </a:bodyPr>
          <a:lstStyle/>
          <a:p>
            <a:r>
              <a:rPr lang="en-US" sz="2800" dirty="0"/>
              <a:t>The male sex hormone:</a:t>
            </a:r>
          </a:p>
          <a:p>
            <a:r>
              <a:rPr lang="en-US" sz="2800" dirty="0"/>
              <a:t>Functions:</a:t>
            </a:r>
          </a:p>
          <a:p>
            <a:pPr lvl="1"/>
            <a:r>
              <a:rPr lang="en-US" sz="2800" dirty="0"/>
              <a:t>1.development and functions of primary sex organs.</a:t>
            </a:r>
          </a:p>
          <a:p>
            <a:pPr lvl="1"/>
            <a:r>
              <a:rPr lang="en-US" sz="2800" dirty="0"/>
              <a:t>2.production of sperm (FSH)</a:t>
            </a:r>
          </a:p>
          <a:p>
            <a:pPr lvl="1"/>
            <a:r>
              <a:rPr lang="en-US" sz="2800" dirty="0"/>
              <a:t>3.brings about and maintains secondary characteristics at puberty:</a:t>
            </a:r>
          </a:p>
          <a:p>
            <a:pPr lvl="2"/>
            <a:r>
              <a:rPr lang="en-US" sz="2800" dirty="0"/>
              <a:t>Facial, axillary and pubic hair</a:t>
            </a:r>
          </a:p>
          <a:p>
            <a:pPr lvl="2"/>
            <a:r>
              <a:rPr lang="en-US" sz="2800" dirty="0"/>
              <a:t>Vocal cords and larynx enlargement</a:t>
            </a:r>
          </a:p>
          <a:p>
            <a:pPr lvl="1"/>
            <a:r>
              <a:rPr lang="en-US" sz="2800" dirty="0"/>
              <a:t>4. Muscular strength</a:t>
            </a:r>
          </a:p>
          <a:p>
            <a:pPr lvl="1"/>
            <a:r>
              <a:rPr lang="en-US" sz="2800" dirty="0"/>
              <a:t>5.Stimulate secretion of oil and sweat glands</a:t>
            </a:r>
          </a:p>
          <a:p>
            <a:pPr lvl="1"/>
            <a:r>
              <a:rPr lang="en-US" sz="2800" dirty="0"/>
              <a:t>6.Responsible for </a:t>
            </a:r>
            <a:r>
              <a:rPr lang="en-US" sz="2800" dirty="0" smtClean="0"/>
              <a:t>sex </a:t>
            </a:r>
            <a:r>
              <a:rPr lang="en-US" sz="2800" dirty="0"/>
              <a:t>drive.</a:t>
            </a:r>
          </a:p>
          <a:p>
            <a:r>
              <a:rPr lang="en-US" sz="2800" dirty="0" smtClean="0">
                <a:hlinkClick r:id="rId3"/>
              </a:rPr>
              <a:t>video</a:t>
            </a:r>
            <a:endParaRPr lang="en-CA" sz="2800" dirty="0"/>
          </a:p>
        </p:txBody>
      </p:sp>
      <p:sp>
        <p:nvSpPr>
          <p:cNvPr id="3" name="Title 2"/>
          <p:cNvSpPr>
            <a:spLocks noGrp="1"/>
          </p:cNvSpPr>
          <p:nvPr>
            <p:ph type="title"/>
          </p:nvPr>
        </p:nvSpPr>
        <p:spPr>
          <a:xfrm>
            <a:off x="914400" y="228600"/>
            <a:ext cx="6248400" cy="609600"/>
          </a:xfrm>
        </p:spPr>
        <p:txBody>
          <a:bodyPr>
            <a:normAutofit/>
          </a:bodyPr>
          <a:lstStyle/>
          <a:p>
            <a:r>
              <a:rPr lang="en-US" sz="2600" dirty="0">
                <a:solidFill>
                  <a:srgbClr val="00B0F0"/>
                </a:solidFill>
              </a:rPr>
              <a:t>Testosterone</a:t>
            </a:r>
            <a:endParaRPr lang="en-CA" sz="2600" dirty="0">
              <a:solidFill>
                <a:srgbClr val="00B0F0"/>
              </a:solidFill>
            </a:endParaRPr>
          </a:p>
        </p:txBody>
      </p:sp>
    </p:spTree>
    <p:extLst>
      <p:ext uri="{BB962C8B-B14F-4D97-AF65-F5344CB8AC3E}">
        <p14:creationId xmlns:p14="http://schemas.microsoft.com/office/powerpoint/2010/main" val="16588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867400" y="4114800"/>
            <a:ext cx="1813560" cy="1316736"/>
          </a:xfrm>
        </p:spPr>
        <p:txBody>
          <a:bodyPr/>
          <a:lstStyle/>
          <a:p>
            <a:endParaRPr lang="en-CA" dirty="0"/>
          </a:p>
        </p:txBody>
      </p:sp>
      <p:sp>
        <p:nvSpPr>
          <p:cNvPr id="3" name="Title 2"/>
          <p:cNvSpPr>
            <a:spLocks noGrp="1"/>
          </p:cNvSpPr>
          <p:nvPr>
            <p:ph type="title"/>
          </p:nvPr>
        </p:nvSpPr>
        <p:spPr>
          <a:xfrm>
            <a:off x="1069848" y="990600"/>
            <a:ext cx="6778752" cy="1676400"/>
          </a:xfrm>
        </p:spPr>
        <p:txBody>
          <a:bodyPr>
            <a:normAutofit/>
          </a:bodyPr>
          <a:lstStyle/>
          <a:p>
            <a:pPr algn="ctr"/>
            <a:r>
              <a:rPr lang="en-US" sz="4000" dirty="0">
                <a:solidFill>
                  <a:srgbClr val="B862D0"/>
                </a:solidFill>
              </a:rPr>
              <a:t>Male reproductive</a:t>
            </a:r>
            <a:br>
              <a:rPr lang="en-US" sz="4000" dirty="0">
                <a:solidFill>
                  <a:srgbClr val="B862D0"/>
                </a:solidFill>
              </a:rPr>
            </a:br>
            <a:r>
              <a:rPr lang="en-US" sz="4000" dirty="0">
                <a:solidFill>
                  <a:srgbClr val="B862D0"/>
                </a:solidFill>
              </a:rPr>
              <a:t>system</a:t>
            </a:r>
            <a:endParaRPr lang="en-CA" sz="4000" dirty="0">
              <a:solidFill>
                <a:srgbClr val="B862D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836"/>
            <a:ext cx="5047622" cy="329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228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2209800"/>
          </a:xfrm>
        </p:spPr>
        <p:txBody>
          <a:bodyPr>
            <a:normAutofit/>
          </a:bodyPr>
          <a:lstStyle/>
          <a:p>
            <a:endParaRPr lang="en-US" sz="2800" dirty="0"/>
          </a:p>
          <a:p>
            <a:endParaRPr lang="en-CA" sz="2800" dirty="0"/>
          </a:p>
        </p:txBody>
      </p:sp>
      <p:sp>
        <p:nvSpPr>
          <p:cNvPr id="3" name="Title 2"/>
          <p:cNvSpPr>
            <a:spLocks noGrp="1"/>
          </p:cNvSpPr>
          <p:nvPr>
            <p:ph type="title"/>
          </p:nvPr>
        </p:nvSpPr>
        <p:spPr>
          <a:xfrm>
            <a:off x="762000" y="609600"/>
            <a:ext cx="7391400" cy="1295400"/>
          </a:xfrm>
        </p:spPr>
        <p:txBody>
          <a:bodyPr>
            <a:noAutofit/>
          </a:bodyPr>
          <a:lstStyle/>
          <a:p>
            <a:pPr algn="ctr"/>
            <a:r>
              <a:rPr lang="en-US" sz="4000" dirty="0">
                <a:solidFill>
                  <a:srgbClr val="FF3399"/>
                </a:solidFill>
              </a:rPr>
              <a:t>Female reproductive system</a:t>
            </a:r>
            <a:endParaRPr lang="en-CA" sz="4000" dirty="0">
              <a:solidFill>
                <a:srgbClr val="FF3399"/>
              </a:solidFill>
            </a:endParaRPr>
          </a:p>
        </p:txBody>
      </p:sp>
      <p:pic>
        <p:nvPicPr>
          <p:cNvPr id="2050" name="Picture 2" descr="Image result for female reproductive syste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0"/>
            <a:ext cx="6610802"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58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3657600"/>
          </a:xfrm>
        </p:spPr>
        <p:txBody>
          <a:bodyPr>
            <a:normAutofit/>
          </a:bodyPr>
          <a:lstStyle/>
          <a:p>
            <a:endParaRPr lang="en-US" sz="2800" dirty="0"/>
          </a:p>
          <a:p>
            <a:r>
              <a:rPr lang="en-CA" sz="2800" dirty="0"/>
              <a:t>There is one on each side of the pelvic cavity.  </a:t>
            </a:r>
          </a:p>
          <a:p>
            <a:r>
              <a:rPr lang="en-CA" sz="2800" dirty="0"/>
              <a:t>The cortex of the ovary contains </a:t>
            </a:r>
            <a:r>
              <a:rPr lang="en-CA" sz="2800" b="1" dirty="0">
                <a:solidFill>
                  <a:srgbClr val="35EB3E"/>
                </a:solidFill>
              </a:rPr>
              <a:t>follicles</a:t>
            </a:r>
            <a:r>
              <a:rPr lang="en-CA" sz="2800" dirty="0"/>
              <a:t> (sac-like structures) that produce the egg.</a:t>
            </a:r>
          </a:p>
          <a:p>
            <a:r>
              <a:rPr lang="en-CA" sz="2800" dirty="0"/>
              <a:t>A female is born with approximately 2 million follicles.  At puberty there are 300,000 – 400,000 remaining and only 400 of those will mature.</a:t>
            </a:r>
          </a:p>
          <a:p>
            <a:endParaRPr lang="en-CA" sz="2800" dirty="0"/>
          </a:p>
        </p:txBody>
      </p:sp>
      <p:sp>
        <p:nvSpPr>
          <p:cNvPr id="3" name="Title 2"/>
          <p:cNvSpPr>
            <a:spLocks noGrp="1"/>
          </p:cNvSpPr>
          <p:nvPr>
            <p:ph type="title"/>
          </p:nvPr>
        </p:nvSpPr>
        <p:spPr>
          <a:xfrm>
            <a:off x="762000" y="228600"/>
            <a:ext cx="6248400" cy="609600"/>
          </a:xfrm>
        </p:spPr>
        <p:txBody>
          <a:bodyPr>
            <a:normAutofit/>
          </a:bodyPr>
          <a:lstStyle/>
          <a:p>
            <a:r>
              <a:rPr lang="en-CA" sz="2800" dirty="0">
                <a:solidFill>
                  <a:srgbClr val="FF3399"/>
                </a:solidFill>
              </a:rPr>
              <a:t>1. OVARIES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581400"/>
            <a:ext cx="4648200" cy="3151480"/>
          </a:xfrm>
          <a:prstGeom prst="rect">
            <a:avLst/>
          </a:prstGeom>
        </p:spPr>
      </p:pic>
    </p:spTree>
    <p:extLst>
      <p:ext uri="{BB962C8B-B14F-4D97-AF65-F5344CB8AC3E}">
        <p14:creationId xmlns:p14="http://schemas.microsoft.com/office/powerpoint/2010/main" val="16588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457200"/>
          </a:xfrm>
        </p:spPr>
        <p:txBody>
          <a:bodyPr>
            <a:normAutofit fontScale="92500" lnSpcReduction="10000"/>
          </a:bodyPr>
          <a:lstStyle/>
          <a:p>
            <a:endParaRPr lang="en-US" sz="2800" dirty="0"/>
          </a:p>
          <a:p>
            <a:endParaRPr lang="en-CA" sz="2800" dirty="0"/>
          </a:p>
        </p:txBody>
      </p:sp>
      <p:sp>
        <p:nvSpPr>
          <p:cNvPr id="3" name="Title 2"/>
          <p:cNvSpPr>
            <a:spLocks noGrp="1"/>
          </p:cNvSpPr>
          <p:nvPr>
            <p:ph type="title"/>
          </p:nvPr>
        </p:nvSpPr>
        <p:spPr>
          <a:xfrm>
            <a:off x="762000" y="228600"/>
            <a:ext cx="6248400" cy="685800"/>
          </a:xfrm>
        </p:spPr>
        <p:txBody>
          <a:bodyPr>
            <a:normAutofit/>
          </a:bodyPr>
          <a:lstStyle/>
          <a:p>
            <a:r>
              <a:rPr lang="en-CA" dirty="0">
                <a:solidFill>
                  <a:srgbClr val="35EB3E"/>
                </a:solidFill>
              </a:rPr>
              <a:t>Oogenesis</a:t>
            </a:r>
            <a:r>
              <a:rPr lang="en-CA" dirty="0"/>
              <a:t> : </a:t>
            </a:r>
            <a:r>
              <a:rPr lang="en-CA" dirty="0">
                <a:hlinkClick r:id="rId2"/>
              </a:rPr>
              <a:t>e</a:t>
            </a:r>
            <a:r>
              <a:rPr lang="en-CA" cap="none" dirty="0">
                <a:hlinkClick r:id="rId2"/>
              </a:rPr>
              <a:t>gg</a:t>
            </a:r>
            <a:r>
              <a:rPr lang="en-CA" dirty="0">
                <a:hlinkClick r:id="rId2"/>
              </a:rPr>
              <a:t> </a:t>
            </a:r>
            <a:r>
              <a:rPr lang="en-CA" cap="none" dirty="0">
                <a:hlinkClick r:id="rId2"/>
              </a:rPr>
              <a:t>production</a:t>
            </a:r>
            <a:endParaRPr lang="en-CA" dirty="0"/>
          </a:p>
        </p:txBody>
      </p:sp>
      <p:sp>
        <p:nvSpPr>
          <p:cNvPr id="4" name="TextBox 3"/>
          <p:cNvSpPr txBox="1"/>
          <p:nvPr/>
        </p:nvSpPr>
        <p:spPr>
          <a:xfrm>
            <a:off x="1524000" y="990600"/>
            <a:ext cx="5029200" cy="461665"/>
          </a:xfrm>
          <a:prstGeom prst="rect">
            <a:avLst/>
          </a:prstGeom>
          <a:noFill/>
        </p:spPr>
        <p:txBody>
          <a:bodyPr wrap="square" rtlCol="0">
            <a:spAutoFit/>
          </a:bodyPr>
          <a:lstStyle/>
          <a:p>
            <a:r>
              <a:rPr lang="en-CA" sz="2400" dirty="0"/>
              <a:t>Primary follicle with primary oocyte</a:t>
            </a:r>
          </a:p>
        </p:txBody>
      </p:sp>
      <p:sp>
        <p:nvSpPr>
          <p:cNvPr id="5" name="TextBox 4"/>
          <p:cNvSpPr txBox="1"/>
          <p:nvPr/>
        </p:nvSpPr>
        <p:spPr>
          <a:xfrm>
            <a:off x="457200" y="1905000"/>
            <a:ext cx="8153400" cy="461665"/>
          </a:xfrm>
          <a:prstGeom prst="rect">
            <a:avLst/>
          </a:prstGeom>
          <a:noFill/>
        </p:spPr>
        <p:txBody>
          <a:bodyPr wrap="square" rtlCol="0">
            <a:spAutoFit/>
          </a:bodyPr>
          <a:lstStyle/>
          <a:p>
            <a:r>
              <a:rPr lang="en-CA" sz="2400" dirty="0"/>
              <a:t>Secondary follicle with 2 secondary oocytes (1 </a:t>
            </a:r>
            <a:r>
              <a:rPr lang="en-CA" sz="2400" dirty="0" smtClean="0"/>
              <a:t>degenerates)</a:t>
            </a:r>
            <a:endParaRPr lang="en-CA" sz="2400" dirty="0"/>
          </a:p>
        </p:txBody>
      </p:sp>
      <p:sp>
        <p:nvSpPr>
          <p:cNvPr id="6" name="TextBox 5"/>
          <p:cNvSpPr txBox="1"/>
          <p:nvPr/>
        </p:nvSpPr>
        <p:spPr>
          <a:xfrm>
            <a:off x="457200" y="2819400"/>
            <a:ext cx="8153400" cy="1200329"/>
          </a:xfrm>
          <a:prstGeom prst="rect">
            <a:avLst/>
          </a:prstGeom>
          <a:noFill/>
        </p:spPr>
        <p:txBody>
          <a:bodyPr wrap="square" rtlCol="0">
            <a:spAutoFit/>
          </a:bodyPr>
          <a:lstStyle/>
          <a:p>
            <a:pPr algn="ctr"/>
            <a:r>
              <a:rPr lang="en-CA" sz="2400" dirty="0"/>
              <a:t>Graafian follicle balloons out due to pressure and releases the egg </a:t>
            </a:r>
            <a:r>
              <a:rPr lang="en-CA" sz="2400" dirty="0" smtClean="0"/>
              <a:t>– </a:t>
            </a:r>
            <a:r>
              <a:rPr lang="en-CA" sz="2400" b="1" dirty="0" smtClean="0">
                <a:solidFill>
                  <a:srgbClr val="35EB3E"/>
                </a:solidFill>
                <a:hlinkClick r:id="rId3"/>
              </a:rPr>
              <a:t>ovulation</a:t>
            </a:r>
            <a:endParaRPr lang="en-CA" sz="2400" b="1" dirty="0" smtClean="0">
              <a:solidFill>
                <a:srgbClr val="35EB3E"/>
              </a:solidFill>
            </a:endParaRPr>
          </a:p>
          <a:p>
            <a:pPr algn="ctr"/>
            <a:r>
              <a:rPr lang="en-CA" sz="2400" dirty="0"/>
              <a:t>https://www.youtube.com/watch?v=nLmg4wSHdxQ</a:t>
            </a:r>
          </a:p>
        </p:txBody>
      </p:sp>
      <p:cxnSp>
        <p:nvCxnSpPr>
          <p:cNvPr id="8" name="Straight Arrow Connector 7"/>
          <p:cNvCxnSpPr>
            <a:stCxn id="4" idx="2"/>
          </p:cNvCxnSpPr>
          <p:nvPr/>
        </p:nvCxnSpPr>
        <p:spPr>
          <a:xfrm>
            <a:off x="4038600" y="1452265"/>
            <a:ext cx="0" cy="605135"/>
          </a:xfrm>
          <a:prstGeom prst="straightConnector1">
            <a:avLst/>
          </a:prstGeom>
          <a:ln w="57150">
            <a:solidFill>
              <a:srgbClr val="FF3399"/>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38600" y="2362200"/>
            <a:ext cx="0" cy="605135"/>
          </a:xfrm>
          <a:prstGeom prst="straightConnector1">
            <a:avLst/>
          </a:prstGeom>
          <a:ln w="57150">
            <a:solidFill>
              <a:srgbClr val="FF3399"/>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0" y="4267200"/>
            <a:ext cx="6858000" cy="830997"/>
          </a:xfrm>
          <a:prstGeom prst="rect">
            <a:avLst/>
          </a:prstGeom>
          <a:noFill/>
        </p:spPr>
        <p:txBody>
          <a:bodyPr wrap="square" rtlCol="0">
            <a:spAutoFit/>
          </a:bodyPr>
          <a:lstStyle/>
          <a:p>
            <a:r>
              <a:rPr lang="en-CA" sz="2400" dirty="0"/>
              <a:t>After ovulation, the follicle becomes the </a:t>
            </a:r>
            <a:r>
              <a:rPr lang="en-CA" sz="2400" b="1" dirty="0">
                <a:solidFill>
                  <a:srgbClr val="35EB3E"/>
                </a:solidFill>
              </a:rPr>
              <a:t>corpus luteum</a:t>
            </a:r>
          </a:p>
        </p:txBody>
      </p:sp>
      <p:sp>
        <p:nvSpPr>
          <p:cNvPr id="12" name="TextBox 11"/>
          <p:cNvSpPr txBox="1"/>
          <p:nvPr/>
        </p:nvSpPr>
        <p:spPr>
          <a:xfrm>
            <a:off x="685800" y="5441569"/>
            <a:ext cx="3733800" cy="1200329"/>
          </a:xfrm>
          <a:prstGeom prst="rect">
            <a:avLst/>
          </a:prstGeom>
          <a:noFill/>
        </p:spPr>
        <p:txBody>
          <a:bodyPr wrap="square" rtlCol="0">
            <a:spAutoFit/>
          </a:bodyPr>
          <a:lstStyle/>
          <a:p>
            <a:r>
              <a:rPr lang="en-CA" sz="2400" dirty="0"/>
              <a:t>If pregnancy occurs it will secrete hormones for 3-6 months</a:t>
            </a:r>
          </a:p>
        </p:txBody>
      </p:sp>
      <p:sp>
        <p:nvSpPr>
          <p:cNvPr id="14" name="TextBox 13"/>
          <p:cNvSpPr txBox="1"/>
          <p:nvPr/>
        </p:nvSpPr>
        <p:spPr>
          <a:xfrm>
            <a:off x="5105400" y="5449944"/>
            <a:ext cx="3276600" cy="830997"/>
          </a:xfrm>
          <a:prstGeom prst="rect">
            <a:avLst/>
          </a:prstGeom>
          <a:noFill/>
        </p:spPr>
        <p:txBody>
          <a:bodyPr wrap="square" rtlCol="0">
            <a:spAutoFit/>
          </a:bodyPr>
          <a:lstStyle/>
          <a:p>
            <a:r>
              <a:rPr lang="en-CA" sz="2400" dirty="0"/>
              <a:t>If no pregnancy it will degenerate</a:t>
            </a:r>
          </a:p>
        </p:txBody>
      </p:sp>
      <p:cxnSp>
        <p:nvCxnSpPr>
          <p:cNvPr id="15" name="Straight Arrow Connector 14"/>
          <p:cNvCxnSpPr>
            <a:cxnSpLocks/>
          </p:cNvCxnSpPr>
          <p:nvPr/>
        </p:nvCxnSpPr>
        <p:spPr>
          <a:xfrm flipH="1">
            <a:off x="2743200" y="4682698"/>
            <a:ext cx="1367790" cy="767246"/>
          </a:xfrm>
          <a:prstGeom prst="straightConnector1">
            <a:avLst/>
          </a:prstGeom>
          <a:ln w="57150">
            <a:solidFill>
              <a:srgbClr val="FF339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4191000" y="4682698"/>
            <a:ext cx="1828800" cy="879902"/>
          </a:xfrm>
          <a:prstGeom prst="straightConnector1">
            <a:avLst/>
          </a:prstGeom>
          <a:ln w="57150">
            <a:solidFill>
              <a:srgbClr val="FF33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8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1" grpId="0"/>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endParaRPr lang="en-US" sz="2800" dirty="0"/>
          </a:p>
          <a:p>
            <a:endParaRPr lang="en-CA" sz="2800" dirty="0"/>
          </a:p>
        </p:txBody>
      </p:sp>
      <p:sp>
        <p:nvSpPr>
          <p:cNvPr id="3" name="Title 2"/>
          <p:cNvSpPr>
            <a:spLocks noGrp="1"/>
          </p:cNvSpPr>
          <p:nvPr>
            <p:ph type="title"/>
          </p:nvPr>
        </p:nvSpPr>
        <p:spPr>
          <a:xfrm>
            <a:off x="762000" y="228600"/>
            <a:ext cx="6248400" cy="152400"/>
          </a:xfrm>
        </p:spPr>
        <p:txBody>
          <a:bodyPr>
            <a:normAutofit fontScale="90000"/>
          </a:bodyPr>
          <a:lstStyle/>
          <a:p>
            <a:endParaRPr lang="en-CA" dirty="0"/>
          </a:p>
        </p:txBody>
      </p:sp>
      <p:pic>
        <p:nvPicPr>
          <p:cNvPr id="4" name="Picture 3"/>
          <p:cNvPicPr>
            <a:picLocks noChangeAspect="1"/>
          </p:cNvPicPr>
          <p:nvPr/>
        </p:nvPicPr>
        <p:blipFill>
          <a:blip r:embed="rId2"/>
          <a:stretch>
            <a:fillRect/>
          </a:stretch>
        </p:blipFill>
        <p:spPr>
          <a:xfrm>
            <a:off x="1066800" y="803484"/>
            <a:ext cx="6048473" cy="4530516"/>
          </a:xfrm>
          <a:prstGeom prst="rect">
            <a:avLst/>
          </a:prstGeom>
        </p:spPr>
      </p:pic>
    </p:spTree>
    <p:extLst>
      <p:ext uri="{BB962C8B-B14F-4D97-AF65-F5344CB8AC3E}">
        <p14:creationId xmlns:p14="http://schemas.microsoft.com/office/powerpoint/2010/main" val="485333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lnSpcReduction="10000"/>
          </a:bodyPr>
          <a:lstStyle/>
          <a:p>
            <a:endParaRPr lang="en-US" sz="2800" dirty="0"/>
          </a:p>
          <a:p>
            <a:r>
              <a:rPr lang="en-CA" sz="2800" dirty="0"/>
              <a:t>Also the </a:t>
            </a:r>
            <a:r>
              <a:rPr lang="en-CA" sz="2800" b="1" dirty="0">
                <a:solidFill>
                  <a:srgbClr val="35EB3E"/>
                </a:solidFill>
              </a:rPr>
              <a:t>uterine </a:t>
            </a:r>
            <a:r>
              <a:rPr lang="en-CA" sz="2800" dirty="0"/>
              <a:t>or </a:t>
            </a:r>
            <a:r>
              <a:rPr lang="en-CA" sz="2800" b="1" dirty="0">
                <a:solidFill>
                  <a:srgbClr val="35EB3E"/>
                </a:solidFill>
              </a:rPr>
              <a:t>fallopian tubes</a:t>
            </a:r>
          </a:p>
          <a:p>
            <a:r>
              <a:rPr lang="en-CA" sz="2800" dirty="0"/>
              <a:t>They connect the ovaries to the uterus.</a:t>
            </a:r>
          </a:p>
          <a:p>
            <a:r>
              <a:rPr lang="en-CA" sz="2800" b="1" dirty="0">
                <a:solidFill>
                  <a:srgbClr val="35EB3E"/>
                </a:solidFill>
              </a:rPr>
              <a:t>Fimbriae</a:t>
            </a:r>
            <a:r>
              <a:rPr lang="en-CA" sz="2800" dirty="0"/>
              <a:t>: finger-like projections on the oviducts which sweep over the ovary moving the egg into the tubes.  The cilia also assist with this.</a:t>
            </a:r>
          </a:p>
          <a:p>
            <a:r>
              <a:rPr lang="en-CA" sz="2800" dirty="0"/>
              <a:t>The muscular contractions propel the egg to the uterus</a:t>
            </a:r>
          </a:p>
          <a:p>
            <a:r>
              <a:rPr lang="en-CA" sz="2800" dirty="0"/>
              <a:t>It is here where egg maturation, fertilization and completion zygote formation occurs</a:t>
            </a:r>
          </a:p>
          <a:p>
            <a:r>
              <a:rPr lang="en-CA" sz="2800" dirty="0"/>
              <a:t>Several days after the zygote will implant itself in the </a:t>
            </a:r>
            <a:r>
              <a:rPr lang="en-CA" sz="2800" b="1" dirty="0">
                <a:solidFill>
                  <a:srgbClr val="35EB3E"/>
                </a:solidFill>
              </a:rPr>
              <a:t>endometrium</a:t>
            </a:r>
            <a:r>
              <a:rPr lang="en-CA" sz="2800" dirty="0"/>
              <a:t>. (uterine lining)</a:t>
            </a:r>
          </a:p>
          <a:p>
            <a:r>
              <a:rPr lang="en-CA" sz="2800" b="1" dirty="0">
                <a:solidFill>
                  <a:srgbClr val="35EB3E"/>
                </a:solidFill>
              </a:rPr>
              <a:t>Ectopic pregnancy</a:t>
            </a:r>
            <a:r>
              <a:rPr lang="en-CA" sz="2800" dirty="0"/>
              <a:t>: pregnancy that occurs outside the uterus</a:t>
            </a:r>
          </a:p>
        </p:txBody>
      </p:sp>
      <p:sp>
        <p:nvSpPr>
          <p:cNvPr id="3" name="Title 2"/>
          <p:cNvSpPr>
            <a:spLocks noGrp="1"/>
          </p:cNvSpPr>
          <p:nvPr>
            <p:ph type="title"/>
          </p:nvPr>
        </p:nvSpPr>
        <p:spPr>
          <a:xfrm>
            <a:off x="762000" y="228600"/>
            <a:ext cx="6248400" cy="685800"/>
          </a:xfrm>
        </p:spPr>
        <p:txBody>
          <a:bodyPr>
            <a:normAutofit/>
          </a:bodyPr>
          <a:lstStyle/>
          <a:p>
            <a:r>
              <a:rPr lang="en-CA" sz="2600" dirty="0">
                <a:solidFill>
                  <a:srgbClr val="FF3399"/>
                </a:solidFill>
              </a:rPr>
              <a:t>2. oviducts</a:t>
            </a:r>
          </a:p>
        </p:txBody>
      </p:sp>
    </p:spTree>
    <p:extLst>
      <p:ext uri="{BB962C8B-B14F-4D97-AF65-F5344CB8AC3E}">
        <p14:creationId xmlns:p14="http://schemas.microsoft.com/office/powerpoint/2010/main" val="16588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
          </a:xfrm>
        </p:spPr>
        <p:txBody>
          <a:bodyPr>
            <a:normAutofit/>
          </a:bodyPr>
          <a:lstStyle/>
          <a:p>
            <a:endParaRPr lang="en-US" sz="2800" dirty="0"/>
          </a:p>
          <a:p>
            <a:endParaRPr lang="en-CA" sz="2800" dirty="0"/>
          </a:p>
        </p:txBody>
      </p:sp>
      <p:sp>
        <p:nvSpPr>
          <p:cNvPr id="3" name="Title 2"/>
          <p:cNvSpPr>
            <a:spLocks noGrp="1"/>
          </p:cNvSpPr>
          <p:nvPr>
            <p:ph type="title"/>
          </p:nvPr>
        </p:nvSpPr>
        <p:spPr>
          <a:xfrm>
            <a:off x="762000" y="228600"/>
            <a:ext cx="6248400" cy="152400"/>
          </a:xfrm>
        </p:spPr>
        <p:txBody>
          <a:bodyPr>
            <a:normAutofit fontScale="90000"/>
          </a:bodyPr>
          <a:lstStyle/>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8259"/>
            <a:ext cx="3848210" cy="27925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694" y="2514600"/>
            <a:ext cx="5791200" cy="4343400"/>
          </a:xfrm>
          <a:prstGeom prst="rect">
            <a:avLst/>
          </a:prstGeom>
        </p:spPr>
      </p:pic>
      <p:sp>
        <p:nvSpPr>
          <p:cNvPr id="6" name="TextBox 5"/>
          <p:cNvSpPr txBox="1"/>
          <p:nvPr/>
        </p:nvSpPr>
        <p:spPr>
          <a:xfrm>
            <a:off x="5029200" y="1066800"/>
            <a:ext cx="2895600" cy="461665"/>
          </a:xfrm>
          <a:prstGeom prst="rect">
            <a:avLst/>
          </a:prstGeom>
          <a:noFill/>
        </p:spPr>
        <p:txBody>
          <a:bodyPr wrap="square" rtlCol="0">
            <a:spAutoFit/>
          </a:bodyPr>
          <a:lstStyle/>
          <a:p>
            <a:r>
              <a:rPr lang="en-US" sz="2400" b="1" dirty="0" smtClean="0"/>
              <a:t>Ectopic pregnancy</a:t>
            </a:r>
            <a:endParaRPr lang="en-US" sz="2400" b="1" dirty="0"/>
          </a:p>
        </p:txBody>
      </p:sp>
    </p:spTree>
    <p:extLst>
      <p:ext uri="{BB962C8B-B14F-4D97-AF65-F5344CB8AC3E}">
        <p14:creationId xmlns:p14="http://schemas.microsoft.com/office/powerpoint/2010/main" val="322745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endParaRPr lang="en-US" sz="2800" dirty="0"/>
          </a:p>
          <a:p>
            <a:r>
              <a:rPr lang="en-CA" sz="2800" dirty="0"/>
              <a:t>Thick-walled muscular organ about the size of an inverted pear.</a:t>
            </a:r>
          </a:p>
          <a:p>
            <a:r>
              <a:rPr lang="en-CA" sz="2800" dirty="0"/>
              <a:t>Is lies above the bladder.</a:t>
            </a:r>
          </a:p>
          <a:p>
            <a:r>
              <a:rPr lang="en-CA" sz="2800" dirty="0"/>
              <a:t>The </a:t>
            </a:r>
            <a:r>
              <a:rPr lang="en-CA" sz="2800" b="1" dirty="0">
                <a:solidFill>
                  <a:srgbClr val="35EB3E"/>
                </a:solidFill>
              </a:rPr>
              <a:t>cervix</a:t>
            </a:r>
            <a:r>
              <a:rPr lang="en-CA" sz="2800" dirty="0"/>
              <a:t> dips down into the vagina.</a:t>
            </a:r>
          </a:p>
          <a:p>
            <a:r>
              <a:rPr lang="en-CA" sz="2800" dirty="0"/>
              <a:t>It can stretch from 5 cm to 30 cm to accommodate the baby.</a:t>
            </a:r>
          </a:p>
          <a:p>
            <a:endParaRPr lang="en-CA" sz="2800" dirty="0"/>
          </a:p>
        </p:txBody>
      </p:sp>
      <p:sp>
        <p:nvSpPr>
          <p:cNvPr id="3" name="Title 2"/>
          <p:cNvSpPr>
            <a:spLocks noGrp="1"/>
          </p:cNvSpPr>
          <p:nvPr>
            <p:ph type="title"/>
          </p:nvPr>
        </p:nvSpPr>
        <p:spPr>
          <a:xfrm>
            <a:off x="762000" y="228600"/>
            <a:ext cx="6248400" cy="685800"/>
          </a:xfrm>
        </p:spPr>
        <p:txBody>
          <a:bodyPr>
            <a:normAutofit/>
          </a:bodyPr>
          <a:lstStyle/>
          <a:p>
            <a:r>
              <a:rPr lang="en-CA" sz="2600" dirty="0">
                <a:solidFill>
                  <a:srgbClr val="FF3399"/>
                </a:solidFill>
              </a:rPr>
              <a:t>3. uterus</a:t>
            </a:r>
          </a:p>
        </p:txBody>
      </p:sp>
    </p:spTree>
    <p:extLst>
      <p:ext uri="{BB962C8B-B14F-4D97-AF65-F5344CB8AC3E}">
        <p14:creationId xmlns:p14="http://schemas.microsoft.com/office/powerpoint/2010/main" val="16588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2743200"/>
          </a:xfrm>
        </p:spPr>
        <p:txBody>
          <a:bodyPr>
            <a:normAutofit/>
          </a:bodyPr>
          <a:lstStyle/>
          <a:p>
            <a:endParaRPr lang="en-US" sz="2800" dirty="0"/>
          </a:p>
          <a:p>
            <a:r>
              <a:rPr lang="en-CA" sz="2800" dirty="0"/>
              <a:t>A tube lined with folds  of mucus membrane</a:t>
            </a:r>
          </a:p>
          <a:p>
            <a:r>
              <a:rPr lang="en-CA" sz="2800" dirty="0"/>
              <a:t>Known as the birth canal</a:t>
            </a:r>
            <a:r>
              <a:rPr lang="en-CA" sz="2800" dirty="0" smtClean="0"/>
              <a:t>.</a:t>
            </a:r>
          </a:p>
          <a:p>
            <a:r>
              <a:rPr lang="en-US" sz="2800" dirty="0" smtClean="0">
                <a:hlinkClick r:id="rId3"/>
              </a:rPr>
              <a:t>Female reproductive system</a:t>
            </a:r>
            <a:endParaRPr lang="en-US" sz="2800" dirty="0" smtClean="0"/>
          </a:p>
          <a:p>
            <a:endParaRPr lang="en-CA" sz="2800" dirty="0"/>
          </a:p>
        </p:txBody>
      </p:sp>
      <p:sp>
        <p:nvSpPr>
          <p:cNvPr id="3" name="Title 2"/>
          <p:cNvSpPr>
            <a:spLocks noGrp="1"/>
          </p:cNvSpPr>
          <p:nvPr>
            <p:ph type="title"/>
          </p:nvPr>
        </p:nvSpPr>
        <p:spPr>
          <a:xfrm>
            <a:off x="762000" y="228600"/>
            <a:ext cx="6248400" cy="762000"/>
          </a:xfrm>
        </p:spPr>
        <p:txBody>
          <a:bodyPr>
            <a:normAutofit/>
          </a:bodyPr>
          <a:lstStyle/>
          <a:p>
            <a:r>
              <a:rPr lang="en-CA" sz="2400" dirty="0">
                <a:solidFill>
                  <a:srgbClr val="FF3399"/>
                </a:solidFill>
              </a:rPr>
              <a:t>4. Vagina</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2743200"/>
            <a:ext cx="6748041" cy="3352800"/>
          </a:xfrm>
          <a:prstGeom prst="rect">
            <a:avLst/>
          </a:prstGeom>
        </p:spPr>
      </p:pic>
    </p:spTree>
    <p:extLst>
      <p:ext uri="{BB962C8B-B14F-4D97-AF65-F5344CB8AC3E}">
        <p14:creationId xmlns:p14="http://schemas.microsoft.com/office/powerpoint/2010/main" val="16588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endParaRPr lang="en-US" sz="2800" dirty="0"/>
          </a:p>
          <a:p>
            <a:r>
              <a:rPr lang="en-CA" sz="2800" dirty="0"/>
              <a:t>The </a:t>
            </a:r>
            <a:r>
              <a:rPr lang="en-CA" sz="2800" b="1" dirty="0">
                <a:solidFill>
                  <a:srgbClr val="35EB3E"/>
                </a:solidFill>
              </a:rPr>
              <a:t>clitoris</a:t>
            </a:r>
            <a:r>
              <a:rPr lang="en-CA" sz="2800" dirty="0"/>
              <a:t> is believed to be the organ of sexual stimulation.  </a:t>
            </a:r>
          </a:p>
          <a:p>
            <a:r>
              <a:rPr lang="en-CA" sz="2800" dirty="0"/>
              <a:t>The clitoris can become erect due to the erectile tissue that it contains.</a:t>
            </a:r>
          </a:p>
          <a:p>
            <a:r>
              <a:rPr lang="en-CA" sz="2800" dirty="0"/>
              <a:t>the vaginal wall can also expand with blood.  The pressure causes droplets of fluid to squeeze through the wall and lubricate the vagina.</a:t>
            </a:r>
          </a:p>
          <a:p>
            <a:r>
              <a:rPr lang="en-CA" sz="2800" dirty="0"/>
              <a:t>The uterine motility may assist transport of sperm.</a:t>
            </a:r>
          </a:p>
          <a:p>
            <a:endParaRPr lang="en-CA" sz="2800" dirty="0"/>
          </a:p>
        </p:txBody>
      </p:sp>
      <p:sp>
        <p:nvSpPr>
          <p:cNvPr id="3" name="Title 2"/>
          <p:cNvSpPr>
            <a:spLocks noGrp="1"/>
          </p:cNvSpPr>
          <p:nvPr>
            <p:ph type="title"/>
          </p:nvPr>
        </p:nvSpPr>
        <p:spPr>
          <a:xfrm>
            <a:off x="762000" y="228600"/>
            <a:ext cx="6248400" cy="762000"/>
          </a:xfrm>
        </p:spPr>
        <p:txBody>
          <a:bodyPr>
            <a:normAutofit/>
          </a:bodyPr>
          <a:lstStyle/>
          <a:p>
            <a:r>
              <a:rPr lang="en-CA" sz="2400" dirty="0">
                <a:solidFill>
                  <a:srgbClr val="FF3399"/>
                </a:solidFill>
              </a:rPr>
              <a:t>Female orgasm</a:t>
            </a:r>
          </a:p>
        </p:txBody>
      </p:sp>
    </p:spTree>
    <p:extLst>
      <p:ext uri="{BB962C8B-B14F-4D97-AF65-F5344CB8AC3E}">
        <p14:creationId xmlns:p14="http://schemas.microsoft.com/office/powerpoint/2010/main" val="16588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45719"/>
          </a:xfrm>
        </p:spPr>
        <p:txBody>
          <a:bodyPr>
            <a:normAutofit fontScale="25000" lnSpcReduction="20000"/>
          </a:bodyPr>
          <a:lstStyle/>
          <a:p>
            <a:endParaRPr lang="en-US" sz="2800" dirty="0"/>
          </a:p>
          <a:p>
            <a:endParaRPr lang="en-CA" sz="2800" dirty="0"/>
          </a:p>
        </p:txBody>
      </p:sp>
      <p:sp>
        <p:nvSpPr>
          <p:cNvPr id="3" name="Title 2"/>
          <p:cNvSpPr>
            <a:spLocks noGrp="1"/>
          </p:cNvSpPr>
          <p:nvPr>
            <p:ph type="title"/>
          </p:nvPr>
        </p:nvSpPr>
        <p:spPr>
          <a:xfrm>
            <a:off x="762000" y="228600"/>
            <a:ext cx="6248400" cy="152400"/>
          </a:xfrm>
        </p:spPr>
        <p:txBody>
          <a:bodyPr>
            <a:normAutofit fontScale="90000"/>
          </a:bodyPr>
          <a:lstStyle/>
          <a:p>
            <a:endParaRPr lang="en-CA" dirty="0"/>
          </a:p>
        </p:txBody>
      </p:sp>
      <p:sp>
        <p:nvSpPr>
          <p:cNvPr id="4" name="TextBox 3"/>
          <p:cNvSpPr txBox="1"/>
          <p:nvPr/>
        </p:nvSpPr>
        <p:spPr>
          <a:xfrm>
            <a:off x="3086100" y="485745"/>
            <a:ext cx="1828800" cy="400110"/>
          </a:xfrm>
          <a:prstGeom prst="rect">
            <a:avLst/>
          </a:prstGeom>
          <a:solidFill>
            <a:srgbClr val="FFFF00"/>
          </a:solidFill>
        </p:spPr>
        <p:txBody>
          <a:bodyPr wrap="square" rtlCol="0">
            <a:spAutoFit/>
          </a:bodyPr>
          <a:lstStyle/>
          <a:p>
            <a:r>
              <a:rPr lang="en-US" sz="2000" b="1" dirty="0">
                <a:solidFill>
                  <a:schemeClr val="bg1"/>
                </a:solidFill>
              </a:rPr>
              <a:t>hypothalamus</a:t>
            </a:r>
            <a:endParaRPr lang="en-CA" sz="2000" b="1" dirty="0">
              <a:solidFill>
                <a:schemeClr val="bg1"/>
              </a:solidFill>
            </a:endParaRPr>
          </a:p>
        </p:txBody>
      </p:sp>
      <p:sp>
        <p:nvSpPr>
          <p:cNvPr id="5" name="TextBox 4"/>
          <p:cNvSpPr txBox="1"/>
          <p:nvPr/>
        </p:nvSpPr>
        <p:spPr>
          <a:xfrm>
            <a:off x="2926080" y="1188571"/>
            <a:ext cx="838200" cy="400110"/>
          </a:xfrm>
          <a:prstGeom prst="rect">
            <a:avLst/>
          </a:prstGeom>
          <a:solidFill>
            <a:srgbClr val="66FFCC"/>
          </a:solidFill>
        </p:spPr>
        <p:txBody>
          <a:bodyPr wrap="square" rtlCol="0">
            <a:spAutoFit/>
          </a:bodyPr>
          <a:lstStyle/>
          <a:p>
            <a:r>
              <a:rPr lang="en-US" sz="2000" b="1" dirty="0">
                <a:solidFill>
                  <a:schemeClr val="bg1"/>
                </a:solidFill>
              </a:rPr>
              <a:t>GnRH</a:t>
            </a:r>
            <a:endParaRPr lang="en-CA" sz="2000" b="1" dirty="0">
              <a:solidFill>
                <a:schemeClr val="bg1"/>
              </a:solidFill>
            </a:endParaRPr>
          </a:p>
        </p:txBody>
      </p:sp>
      <p:sp>
        <p:nvSpPr>
          <p:cNvPr id="6" name="TextBox 5"/>
          <p:cNvSpPr txBox="1"/>
          <p:nvPr/>
        </p:nvSpPr>
        <p:spPr>
          <a:xfrm>
            <a:off x="2613660" y="2064842"/>
            <a:ext cx="2514600" cy="369332"/>
          </a:xfrm>
          <a:prstGeom prst="rect">
            <a:avLst/>
          </a:prstGeom>
          <a:solidFill>
            <a:srgbClr val="FFFF00"/>
          </a:solidFill>
        </p:spPr>
        <p:txBody>
          <a:bodyPr wrap="square" rtlCol="0">
            <a:spAutoFit/>
          </a:bodyPr>
          <a:lstStyle/>
          <a:p>
            <a:r>
              <a:rPr lang="en-US" b="1" dirty="0">
                <a:solidFill>
                  <a:schemeClr val="bg1"/>
                </a:solidFill>
              </a:rPr>
              <a:t>Anterior pituitary gland</a:t>
            </a:r>
            <a:endParaRPr lang="en-CA" b="1" dirty="0">
              <a:solidFill>
                <a:schemeClr val="bg1"/>
              </a:solidFill>
            </a:endParaRPr>
          </a:p>
        </p:txBody>
      </p:sp>
      <p:sp>
        <p:nvSpPr>
          <p:cNvPr id="7" name="TextBox 6"/>
          <p:cNvSpPr txBox="1"/>
          <p:nvPr/>
        </p:nvSpPr>
        <p:spPr>
          <a:xfrm>
            <a:off x="3451860" y="3497104"/>
            <a:ext cx="990600" cy="369332"/>
          </a:xfrm>
          <a:prstGeom prst="rect">
            <a:avLst/>
          </a:prstGeom>
          <a:solidFill>
            <a:srgbClr val="FFFF00"/>
          </a:solidFill>
        </p:spPr>
        <p:txBody>
          <a:bodyPr wrap="square" rtlCol="0">
            <a:spAutoFit/>
          </a:bodyPr>
          <a:lstStyle/>
          <a:p>
            <a:r>
              <a:rPr lang="en-US" b="1" dirty="0">
                <a:solidFill>
                  <a:schemeClr val="bg1"/>
                </a:solidFill>
              </a:rPr>
              <a:t>ovary</a:t>
            </a:r>
            <a:endParaRPr lang="en-CA" b="1" dirty="0">
              <a:solidFill>
                <a:schemeClr val="bg1"/>
              </a:solidFill>
            </a:endParaRPr>
          </a:p>
        </p:txBody>
      </p:sp>
      <p:sp>
        <p:nvSpPr>
          <p:cNvPr id="8" name="TextBox 7"/>
          <p:cNvSpPr txBox="1"/>
          <p:nvPr/>
        </p:nvSpPr>
        <p:spPr>
          <a:xfrm>
            <a:off x="4442460" y="4853464"/>
            <a:ext cx="2286000" cy="369332"/>
          </a:xfrm>
          <a:prstGeom prst="rect">
            <a:avLst/>
          </a:prstGeom>
          <a:solidFill>
            <a:srgbClr val="FFFF00"/>
          </a:solidFill>
        </p:spPr>
        <p:txBody>
          <a:bodyPr wrap="square" rtlCol="0">
            <a:spAutoFit/>
          </a:bodyPr>
          <a:lstStyle/>
          <a:p>
            <a:r>
              <a:rPr lang="en-US" b="1" dirty="0">
                <a:solidFill>
                  <a:schemeClr val="bg1"/>
                </a:solidFill>
              </a:rPr>
              <a:t>progesterone</a:t>
            </a:r>
            <a:endParaRPr lang="en-CA" b="1" dirty="0">
              <a:solidFill>
                <a:schemeClr val="bg1"/>
              </a:solidFill>
            </a:endParaRPr>
          </a:p>
        </p:txBody>
      </p:sp>
      <p:sp>
        <p:nvSpPr>
          <p:cNvPr id="10" name="TextBox 9"/>
          <p:cNvSpPr txBox="1"/>
          <p:nvPr/>
        </p:nvSpPr>
        <p:spPr>
          <a:xfrm>
            <a:off x="1378794" y="4799029"/>
            <a:ext cx="2286000" cy="369332"/>
          </a:xfrm>
          <a:prstGeom prst="rect">
            <a:avLst/>
          </a:prstGeom>
          <a:solidFill>
            <a:srgbClr val="FFFF00"/>
          </a:solidFill>
        </p:spPr>
        <p:txBody>
          <a:bodyPr wrap="square" rtlCol="0">
            <a:spAutoFit/>
          </a:bodyPr>
          <a:lstStyle/>
          <a:p>
            <a:r>
              <a:rPr lang="en-US" b="1" dirty="0">
                <a:solidFill>
                  <a:schemeClr val="bg1"/>
                </a:solidFill>
              </a:rPr>
              <a:t>estrogen</a:t>
            </a:r>
            <a:endParaRPr lang="en-CA" b="1" dirty="0">
              <a:solidFill>
                <a:schemeClr val="bg1"/>
              </a:solidFill>
            </a:endParaRPr>
          </a:p>
        </p:txBody>
      </p:sp>
      <p:sp>
        <p:nvSpPr>
          <p:cNvPr id="12" name="TextBox 11"/>
          <p:cNvSpPr txBox="1"/>
          <p:nvPr/>
        </p:nvSpPr>
        <p:spPr>
          <a:xfrm>
            <a:off x="4153673" y="2725669"/>
            <a:ext cx="1066800" cy="369332"/>
          </a:xfrm>
          <a:prstGeom prst="rect">
            <a:avLst/>
          </a:prstGeom>
          <a:solidFill>
            <a:srgbClr val="66FFCC"/>
          </a:solidFill>
        </p:spPr>
        <p:txBody>
          <a:bodyPr wrap="square" rtlCol="0">
            <a:spAutoFit/>
          </a:bodyPr>
          <a:lstStyle/>
          <a:p>
            <a:r>
              <a:rPr lang="en-US" b="1" dirty="0">
                <a:solidFill>
                  <a:schemeClr val="bg1"/>
                </a:solidFill>
              </a:rPr>
              <a:t>FSH</a:t>
            </a:r>
            <a:endParaRPr lang="en-CA" b="1" dirty="0">
              <a:solidFill>
                <a:schemeClr val="bg1"/>
              </a:solidFill>
            </a:endParaRPr>
          </a:p>
        </p:txBody>
      </p:sp>
      <p:sp>
        <p:nvSpPr>
          <p:cNvPr id="13" name="TextBox 12"/>
          <p:cNvSpPr txBox="1"/>
          <p:nvPr/>
        </p:nvSpPr>
        <p:spPr>
          <a:xfrm>
            <a:off x="2997777" y="2767668"/>
            <a:ext cx="571500" cy="369332"/>
          </a:xfrm>
          <a:prstGeom prst="rect">
            <a:avLst/>
          </a:prstGeom>
          <a:solidFill>
            <a:srgbClr val="66FFCC"/>
          </a:solidFill>
        </p:spPr>
        <p:txBody>
          <a:bodyPr wrap="square" rtlCol="0">
            <a:spAutoFit/>
          </a:bodyPr>
          <a:lstStyle/>
          <a:p>
            <a:r>
              <a:rPr lang="en-US" b="1" dirty="0">
                <a:solidFill>
                  <a:schemeClr val="bg1"/>
                </a:solidFill>
              </a:rPr>
              <a:t>LH</a:t>
            </a:r>
            <a:endParaRPr lang="en-CA" b="1" dirty="0">
              <a:solidFill>
                <a:schemeClr val="bg1"/>
              </a:solidFill>
            </a:endParaRPr>
          </a:p>
        </p:txBody>
      </p:sp>
      <p:cxnSp>
        <p:nvCxnSpPr>
          <p:cNvPr id="15" name="Straight Arrow Connector 14"/>
          <p:cNvCxnSpPr/>
          <p:nvPr/>
        </p:nvCxnSpPr>
        <p:spPr>
          <a:xfrm>
            <a:off x="3870960" y="1066800"/>
            <a:ext cx="0" cy="813376"/>
          </a:xfrm>
          <a:prstGeom prst="straightConnector1">
            <a:avLst/>
          </a:prstGeom>
          <a:ln w="57150">
            <a:solidFill>
              <a:srgbClr val="F52BDD"/>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86200" y="2579132"/>
            <a:ext cx="0" cy="914400"/>
          </a:xfrm>
          <a:prstGeom prst="straightConnector1">
            <a:avLst/>
          </a:prstGeom>
          <a:ln w="57150">
            <a:solidFill>
              <a:srgbClr val="F52BDD"/>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114800" y="3962400"/>
            <a:ext cx="1219200" cy="891064"/>
          </a:xfrm>
          <a:prstGeom prst="straightConnector1">
            <a:avLst/>
          </a:prstGeom>
          <a:ln w="57150">
            <a:solidFill>
              <a:srgbClr val="F52BDD"/>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613660" y="3962400"/>
            <a:ext cx="1150620" cy="762000"/>
          </a:xfrm>
          <a:prstGeom prst="straightConnector1">
            <a:avLst/>
          </a:prstGeom>
          <a:ln w="57150">
            <a:solidFill>
              <a:srgbClr val="F52BDD"/>
            </a:solidFill>
            <a:tailEnd type="arrow"/>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5268191" y="2185224"/>
            <a:ext cx="3589058" cy="2767776"/>
          </a:xfrm>
          <a:custGeom>
            <a:avLst/>
            <a:gdLst>
              <a:gd name="connsiteX0" fmla="*/ 1714500 w 3589058"/>
              <a:gd name="connsiteY0" fmla="*/ 3841503 h 3863698"/>
              <a:gd name="connsiteX1" fmla="*/ 2836718 w 3589058"/>
              <a:gd name="connsiteY1" fmla="*/ 3706421 h 3863698"/>
              <a:gd name="connsiteX2" fmla="*/ 3491345 w 3589058"/>
              <a:gd name="connsiteY2" fmla="*/ 2667331 h 3863698"/>
              <a:gd name="connsiteX3" fmla="*/ 3460173 w 3589058"/>
              <a:gd name="connsiteY3" fmla="*/ 713840 h 3863698"/>
              <a:gd name="connsiteX4" fmla="*/ 2306782 w 3589058"/>
              <a:gd name="connsiteY4" fmla="*/ 69603 h 3863698"/>
              <a:gd name="connsiteX5" fmla="*/ 0 w 3589058"/>
              <a:gd name="connsiteY5" fmla="*/ 17649 h 3863698"/>
              <a:gd name="connsiteX6" fmla="*/ 0 w 3589058"/>
              <a:gd name="connsiteY6" fmla="*/ 17649 h 386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058" h="3863698">
                <a:moveTo>
                  <a:pt x="1714500" y="3841503"/>
                </a:moveTo>
                <a:cubicBezTo>
                  <a:pt x="2127538" y="3871809"/>
                  <a:pt x="2540577" y="3902116"/>
                  <a:pt x="2836718" y="3706421"/>
                </a:cubicBezTo>
                <a:cubicBezTo>
                  <a:pt x="3132859" y="3510726"/>
                  <a:pt x="3387436" y="3166094"/>
                  <a:pt x="3491345" y="2667331"/>
                </a:cubicBezTo>
                <a:cubicBezTo>
                  <a:pt x="3595254" y="2168567"/>
                  <a:pt x="3657600" y="1146795"/>
                  <a:pt x="3460173" y="713840"/>
                </a:cubicBezTo>
                <a:cubicBezTo>
                  <a:pt x="3262746" y="280885"/>
                  <a:pt x="2883478" y="185635"/>
                  <a:pt x="2306782" y="69603"/>
                </a:cubicBezTo>
                <a:cubicBezTo>
                  <a:pt x="1730087" y="-46429"/>
                  <a:pt x="0" y="17649"/>
                  <a:pt x="0" y="17649"/>
                </a:cubicBezTo>
                <a:lnTo>
                  <a:pt x="0" y="17649"/>
                </a:lnTo>
              </a:path>
            </a:pathLst>
          </a:custGeom>
          <a:noFill/>
          <a:ln>
            <a:solidFill>
              <a:srgbClr val="35E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20"/>
          <p:cNvSpPr/>
          <p:nvPr/>
        </p:nvSpPr>
        <p:spPr>
          <a:xfrm>
            <a:off x="4967132" y="485745"/>
            <a:ext cx="4086536" cy="4682616"/>
          </a:xfrm>
          <a:custGeom>
            <a:avLst/>
            <a:gdLst>
              <a:gd name="connsiteX0" fmla="*/ 1995055 w 4086536"/>
              <a:gd name="connsiteY0" fmla="*/ 5582169 h 5662504"/>
              <a:gd name="connsiteX1" fmla="*/ 3054927 w 4086536"/>
              <a:gd name="connsiteY1" fmla="*/ 5602951 h 5662504"/>
              <a:gd name="connsiteX2" fmla="*/ 3792682 w 4086536"/>
              <a:gd name="connsiteY2" fmla="*/ 4917151 h 5662504"/>
              <a:gd name="connsiteX3" fmla="*/ 4031673 w 4086536"/>
              <a:gd name="connsiteY3" fmla="*/ 3587115 h 5662504"/>
              <a:gd name="connsiteX4" fmla="*/ 3927764 w 4086536"/>
              <a:gd name="connsiteY4" fmla="*/ 1041342 h 5662504"/>
              <a:gd name="connsiteX5" fmla="*/ 2462646 w 4086536"/>
              <a:gd name="connsiteY5" fmla="*/ 116551 h 5662504"/>
              <a:gd name="connsiteX6" fmla="*/ 0 w 4086536"/>
              <a:gd name="connsiteY6" fmla="*/ 43815 h 566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536" h="5662504">
                <a:moveTo>
                  <a:pt x="1995055" y="5582169"/>
                </a:moveTo>
                <a:cubicBezTo>
                  <a:pt x="2375189" y="5647978"/>
                  <a:pt x="2755323" y="5713787"/>
                  <a:pt x="3054927" y="5602951"/>
                </a:cubicBezTo>
                <a:cubicBezTo>
                  <a:pt x="3354531" y="5492115"/>
                  <a:pt x="3629891" y="5253124"/>
                  <a:pt x="3792682" y="4917151"/>
                </a:cubicBezTo>
                <a:cubicBezTo>
                  <a:pt x="3955473" y="4581178"/>
                  <a:pt x="4009159" y="4233083"/>
                  <a:pt x="4031673" y="3587115"/>
                </a:cubicBezTo>
                <a:cubicBezTo>
                  <a:pt x="4054187" y="2941147"/>
                  <a:pt x="4189269" y="1619769"/>
                  <a:pt x="3927764" y="1041342"/>
                </a:cubicBezTo>
                <a:cubicBezTo>
                  <a:pt x="3666260" y="462915"/>
                  <a:pt x="3117273" y="282805"/>
                  <a:pt x="2462646" y="116551"/>
                </a:cubicBezTo>
                <a:cubicBezTo>
                  <a:pt x="1808019" y="-49703"/>
                  <a:pt x="904009" y="-2944"/>
                  <a:pt x="0" y="43815"/>
                </a:cubicBezTo>
              </a:path>
            </a:pathLst>
          </a:custGeom>
          <a:noFill/>
          <a:ln>
            <a:solidFill>
              <a:srgbClr val="35E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23"/>
          <p:cNvSpPr/>
          <p:nvPr/>
        </p:nvSpPr>
        <p:spPr>
          <a:xfrm>
            <a:off x="228600" y="2184781"/>
            <a:ext cx="2150918" cy="2668684"/>
          </a:xfrm>
          <a:custGeom>
            <a:avLst/>
            <a:gdLst>
              <a:gd name="connsiteX0" fmla="*/ 2238176 w 2238176"/>
              <a:gd name="connsiteY0" fmla="*/ 38875 h 3786585"/>
              <a:gd name="connsiteX1" fmla="*/ 960094 w 2238176"/>
              <a:gd name="connsiteY1" fmla="*/ 18093 h 3786585"/>
              <a:gd name="connsiteX2" fmla="*/ 170385 w 2238176"/>
              <a:gd name="connsiteY2" fmla="*/ 267475 h 3786585"/>
              <a:gd name="connsiteX3" fmla="*/ 45694 w 2238176"/>
              <a:gd name="connsiteY3" fmla="*/ 1327347 h 3786585"/>
              <a:gd name="connsiteX4" fmla="*/ 76867 w 2238176"/>
              <a:gd name="connsiteY4" fmla="*/ 3405529 h 3786585"/>
              <a:gd name="connsiteX5" fmla="*/ 897749 w 2238176"/>
              <a:gd name="connsiteY5" fmla="*/ 3779602 h 378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176" h="3786585">
                <a:moveTo>
                  <a:pt x="2238176" y="38875"/>
                </a:moveTo>
                <a:cubicBezTo>
                  <a:pt x="1771451" y="9434"/>
                  <a:pt x="1304726" y="-20007"/>
                  <a:pt x="960094" y="18093"/>
                </a:cubicBezTo>
                <a:cubicBezTo>
                  <a:pt x="615462" y="56193"/>
                  <a:pt x="322785" y="49266"/>
                  <a:pt x="170385" y="267475"/>
                </a:cubicBezTo>
                <a:cubicBezTo>
                  <a:pt x="17985" y="485684"/>
                  <a:pt x="61280" y="804338"/>
                  <a:pt x="45694" y="1327347"/>
                </a:cubicBezTo>
                <a:cubicBezTo>
                  <a:pt x="30108" y="1850356"/>
                  <a:pt x="-65142" y="2996820"/>
                  <a:pt x="76867" y="3405529"/>
                </a:cubicBezTo>
                <a:cubicBezTo>
                  <a:pt x="218876" y="3814238"/>
                  <a:pt x="558312" y="3796920"/>
                  <a:pt x="897749" y="3779602"/>
                </a:cubicBezTo>
              </a:path>
            </a:pathLst>
          </a:custGeom>
          <a:noFill/>
          <a:ln>
            <a:solidFill>
              <a:srgbClr val="35E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24"/>
          <p:cNvSpPr/>
          <p:nvPr/>
        </p:nvSpPr>
        <p:spPr>
          <a:xfrm>
            <a:off x="47199" y="609815"/>
            <a:ext cx="2831083" cy="4419386"/>
          </a:xfrm>
          <a:custGeom>
            <a:avLst/>
            <a:gdLst>
              <a:gd name="connsiteX0" fmla="*/ 2831083 w 2831083"/>
              <a:gd name="connsiteY0" fmla="*/ 55204 h 5612487"/>
              <a:gd name="connsiteX1" fmla="*/ 1438701 w 2831083"/>
              <a:gd name="connsiteY1" fmla="*/ 3250 h 5612487"/>
              <a:gd name="connsiteX2" fmla="*/ 607428 w 2831083"/>
              <a:gd name="connsiteY2" fmla="*/ 138331 h 5612487"/>
              <a:gd name="connsiteX3" fmla="*/ 98274 w 2831083"/>
              <a:gd name="connsiteY3" fmla="*/ 647486 h 5612487"/>
              <a:gd name="connsiteX4" fmla="*/ 35928 w 2831083"/>
              <a:gd name="connsiteY4" fmla="*/ 2465895 h 5612487"/>
              <a:gd name="connsiteX5" fmla="*/ 87883 w 2831083"/>
              <a:gd name="connsiteY5" fmla="*/ 5229877 h 5612487"/>
              <a:gd name="connsiteX6" fmla="*/ 991892 w 2831083"/>
              <a:gd name="connsiteY6" fmla="*/ 5520822 h 561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1083" h="5612487">
                <a:moveTo>
                  <a:pt x="2831083" y="55204"/>
                </a:moveTo>
                <a:cubicBezTo>
                  <a:pt x="2320196" y="22300"/>
                  <a:pt x="1809310" y="-10604"/>
                  <a:pt x="1438701" y="3250"/>
                </a:cubicBezTo>
                <a:cubicBezTo>
                  <a:pt x="1068092" y="17104"/>
                  <a:pt x="830832" y="30958"/>
                  <a:pt x="607428" y="138331"/>
                </a:cubicBezTo>
                <a:cubicBezTo>
                  <a:pt x="384023" y="245704"/>
                  <a:pt x="193524" y="259559"/>
                  <a:pt x="98274" y="647486"/>
                </a:cubicBezTo>
                <a:cubicBezTo>
                  <a:pt x="3024" y="1035413"/>
                  <a:pt x="37660" y="1702163"/>
                  <a:pt x="35928" y="2465895"/>
                </a:cubicBezTo>
                <a:cubicBezTo>
                  <a:pt x="34196" y="3229627"/>
                  <a:pt x="-71444" y="4720723"/>
                  <a:pt x="87883" y="5229877"/>
                </a:cubicBezTo>
                <a:cubicBezTo>
                  <a:pt x="247210" y="5739031"/>
                  <a:pt x="619551" y="5629926"/>
                  <a:pt x="991892" y="5520822"/>
                </a:cubicBezTo>
              </a:path>
            </a:pathLst>
          </a:custGeom>
          <a:noFill/>
          <a:ln>
            <a:solidFill>
              <a:srgbClr val="35E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4521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500" fill="hold"/>
                                        <p:tgtEl>
                                          <p:spTgt spid="25"/>
                                        </p:tgtEl>
                                        <p:attrNameLst>
                                          <p:attrName>ppt_x</p:attrName>
                                        </p:attrNameLst>
                                      </p:cBhvr>
                                      <p:tavLst>
                                        <p:tav tm="0">
                                          <p:val>
                                            <p:strVal val="#ppt_x"/>
                                          </p:val>
                                        </p:tav>
                                        <p:tav tm="100000">
                                          <p:val>
                                            <p:strVal val="#ppt_x"/>
                                          </p:val>
                                        </p:tav>
                                      </p:tavLst>
                                    </p:anim>
                                    <p:anim calcmode="lin" valueType="num">
                                      <p:cBhvr additive="base">
                                        <p:cTn id="9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2" grpId="0" animBg="1"/>
      <p:bldP spid="13" grpId="0" animBg="1"/>
      <p:bldP spid="20" grpId="0" animBg="1"/>
      <p:bldP spid="21"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752600"/>
            <a:ext cx="8382000" cy="4876800"/>
          </a:xfrm>
        </p:spPr>
        <p:txBody>
          <a:bodyPr>
            <a:normAutofit/>
          </a:bodyPr>
          <a:lstStyle/>
          <a:p>
            <a:r>
              <a:rPr lang="en-US" sz="2800" dirty="0"/>
              <a:t>There are 2 and they lay outside the abdominal cavity, within the scrotum</a:t>
            </a:r>
          </a:p>
          <a:p>
            <a:r>
              <a:rPr lang="en-US" sz="2800" dirty="0"/>
              <a:t>They descend out of the body during the last two months of fetal development.</a:t>
            </a:r>
          </a:p>
          <a:p>
            <a:r>
              <a:rPr lang="en-US" sz="2800" dirty="0"/>
              <a:t>The body temperature is lower in the scrotum to allow for viable sperm production</a:t>
            </a:r>
          </a:p>
          <a:p>
            <a:r>
              <a:rPr lang="en-US" sz="2800" dirty="0"/>
              <a:t>The testis is made of sections called  </a:t>
            </a:r>
            <a:r>
              <a:rPr lang="en-US" sz="2800" b="1" dirty="0">
                <a:solidFill>
                  <a:srgbClr val="35EB3E"/>
                </a:solidFill>
              </a:rPr>
              <a:t>lobules</a:t>
            </a:r>
            <a:r>
              <a:rPr lang="en-US" sz="2800" dirty="0"/>
              <a:t>, each of which contains 1-3 tightly coiled </a:t>
            </a:r>
            <a:r>
              <a:rPr lang="en-US" sz="2800" b="1" dirty="0">
                <a:solidFill>
                  <a:srgbClr val="35EB3E"/>
                </a:solidFill>
              </a:rPr>
              <a:t>seminiferous </a:t>
            </a:r>
            <a:r>
              <a:rPr lang="en-US" sz="2800" b="1" dirty="0" smtClean="0">
                <a:solidFill>
                  <a:srgbClr val="35EB3E"/>
                </a:solidFill>
              </a:rPr>
              <a:t>tubules </a:t>
            </a:r>
            <a:r>
              <a:rPr lang="en-US" sz="2800" dirty="0" smtClean="0"/>
              <a:t>(sperm is made here)</a:t>
            </a:r>
            <a:endParaRPr lang="en-US" sz="2800" dirty="0"/>
          </a:p>
          <a:p>
            <a:r>
              <a:rPr lang="en-US" sz="2800" dirty="0">
                <a:hlinkClick r:id="rId3" action="ppaction://hlinkfile"/>
              </a:rPr>
              <a:t>Video</a:t>
            </a:r>
            <a:r>
              <a:rPr lang="en-US" sz="2800" dirty="0"/>
              <a:t>-pathway of  sperm</a:t>
            </a:r>
          </a:p>
          <a:p>
            <a:endParaRPr lang="en-CA" sz="2800" dirty="0"/>
          </a:p>
        </p:txBody>
      </p:sp>
      <p:sp>
        <p:nvSpPr>
          <p:cNvPr id="3" name="Title 2"/>
          <p:cNvSpPr>
            <a:spLocks noGrp="1"/>
          </p:cNvSpPr>
          <p:nvPr>
            <p:ph type="title"/>
          </p:nvPr>
        </p:nvSpPr>
        <p:spPr>
          <a:xfrm>
            <a:off x="381000" y="228600"/>
            <a:ext cx="7696200" cy="1371600"/>
          </a:xfrm>
        </p:spPr>
        <p:txBody>
          <a:bodyPr>
            <a:normAutofit fontScale="90000"/>
          </a:bodyPr>
          <a:lstStyle/>
          <a:p>
            <a:r>
              <a:rPr lang="en-US" sz="3200" dirty="0"/>
              <a:t>			</a:t>
            </a:r>
            <a:r>
              <a:rPr lang="en-US" sz="3200" u="sng" dirty="0"/>
              <a:t>The parts:</a:t>
            </a:r>
            <a:br>
              <a:rPr lang="en-US" sz="3200" u="sng" dirty="0"/>
            </a:br>
            <a:r>
              <a:rPr lang="en-US" sz="3200" u="sng" dirty="0"/>
              <a:t/>
            </a:r>
            <a:br>
              <a:rPr lang="en-US" sz="3200" u="sng" dirty="0"/>
            </a:br>
            <a:r>
              <a:rPr lang="en-US" sz="3200" dirty="0">
                <a:solidFill>
                  <a:srgbClr val="00B0F0"/>
                </a:solidFill>
              </a:rPr>
              <a:t>1. Testis</a:t>
            </a:r>
            <a:endParaRPr lang="en-CA" sz="3200" dirty="0">
              <a:solidFill>
                <a:srgbClr val="00B0F0"/>
              </a:solidFill>
            </a:endParaRPr>
          </a:p>
        </p:txBody>
      </p:sp>
    </p:spTree>
    <p:extLst>
      <p:ext uri="{BB962C8B-B14F-4D97-AF65-F5344CB8AC3E}">
        <p14:creationId xmlns:p14="http://schemas.microsoft.com/office/powerpoint/2010/main" val="216407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endParaRPr lang="en-US" sz="2800" dirty="0"/>
          </a:p>
          <a:p>
            <a:r>
              <a:rPr lang="en-CA" sz="2800" dirty="0"/>
              <a:t>The developing embryo embeds itself in the endometrium after fertilization.</a:t>
            </a:r>
          </a:p>
          <a:p>
            <a:r>
              <a:rPr lang="en-CA" sz="2800" dirty="0"/>
              <a:t>During </a:t>
            </a:r>
            <a:r>
              <a:rPr lang="en-CA" sz="2800" b="1" dirty="0">
                <a:solidFill>
                  <a:srgbClr val="35EB3E"/>
                </a:solidFill>
                <a:hlinkClick r:id="rId3"/>
              </a:rPr>
              <a:t>implantation</a:t>
            </a:r>
            <a:r>
              <a:rPr lang="en-CA" sz="2800" b="1" dirty="0">
                <a:solidFill>
                  <a:srgbClr val="35EB3E"/>
                </a:solidFill>
              </a:rPr>
              <a:t>, </a:t>
            </a:r>
            <a:r>
              <a:rPr lang="en-CA" sz="2800" dirty="0"/>
              <a:t>the hormone </a:t>
            </a:r>
            <a:r>
              <a:rPr lang="en-CA" sz="2800" b="1" dirty="0">
                <a:solidFill>
                  <a:srgbClr val="35EB3E"/>
                </a:solidFill>
              </a:rPr>
              <a:t>HCG</a:t>
            </a:r>
            <a:r>
              <a:rPr lang="en-CA" sz="2800" dirty="0"/>
              <a:t> (</a:t>
            </a:r>
            <a:r>
              <a:rPr lang="en-CA" sz="2800" b="1" dirty="0">
                <a:solidFill>
                  <a:srgbClr val="35EB3E"/>
                </a:solidFill>
              </a:rPr>
              <a:t>human chorionic gonadotropin hormone</a:t>
            </a:r>
            <a:r>
              <a:rPr lang="en-CA" sz="2800" dirty="0"/>
              <a:t>) is produced by the chorion membrane surrounding  the embryo.</a:t>
            </a:r>
          </a:p>
          <a:p>
            <a:r>
              <a:rPr lang="en-CA" sz="2800" dirty="0"/>
              <a:t>It prevents corpus luteum degeneration and causes the progesterone to be secreted in larger quantities.</a:t>
            </a:r>
          </a:p>
          <a:p>
            <a:r>
              <a:rPr lang="en-CA" sz="2800" dirty="0"/>
              <a:t>The progesterone inhibits the uterus motility and together with estrogen it prepares the breast for lactation</a:t>
            </a:r>
          </a:p>
          <a:p>
            <a:endParaRPr lang="en-CA" sz="2800" dirty="0"/>
          </a:p>
        </p:txBody>
      </p:sp>
      <p:sp>
        <p:nvSpPr>
          <p:cNvPr id="3" name="Title 2"/>
          <p:cNvSpPr>
            <a:spLocks noGrp="1"/>
          </p:cNvSpPr>
          <p:nvPr>
            <p:ph type="title"/>
          </p:nvPr>
        </p:nvSpPr>
        <p:spPr>
          <a:xfrm>
            <a:off x="762000" y="228600"/>
            <a:ext cx="6248400" cy="609600"/>
          </a:xfrm>
        </p:spPr>
        <p:txBody>
          <a:bodyPr>
            <a:normAutofit/>
          </a:bodyPr>
          <a:lstStyle/>
          <a:p>
            <a:r>
              <a:rPr lang="en-CA" sz="2600" dirty="0">
                <a:solidFill>
                  <a:srgbClr val="FF3399"/>
                </a:solidFill>
              </a:rPr>
              <a:t>pregnancy</a:t>
            </a:r>
          </a:p>
        </p:txBody>
      </p:sp>
    </p:spTree>
    <p:extLst>
      <p:ext uri="{BB962C8B-B14F-4D97-AF65-F5344CB8AC3E}">
        <p14:creationId xmlns:p14="http://schemas.microsoft.com/office/powerpoint/2010/main" val="34818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533400"/>
          </a:xfrm>
        </p:spPr>
        <p:txBody>
          <a:bodyPr>
            <a:normAutofit/>
          </a:bodyPr>
          <a:lstStyle/>
          <a:p>
            <a:endParaRPr lang="en-US" sz="2800" dirty="0"/>
          </a:p>
          <a:p>
            <a:endParaRPr lang="en-CA" sz="2800" dirty="0"/>
          </a:p>
        </p:txBody>
      </p:sp>
      <p:sp>
        <p:nvSpPr>
          <p:cNvPr id="3" name="Title 2"/>
          <p:cNvSpPr>
            <a:spLocks noGrp="1"/>
          </p:cNvSpPr>
          <p:nvPr>
            <p:ph type="title"/>
          </p:nvPr>
        </p:nvSpPr>
        <p:spPr>
          <a:xfrm>
            <a:off x="762000" y="228600"/>
            <a:ext cx="6248400" cy="152400"/>
          </a:xfrm>
        </p:spPr>
        <p:txBody>
          <a:bodyPr>
            <a:normAutofit fontScale="90000"/>
          </a:bodyPr>
          <a:lstStyle/>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346" y="1066800"/>
            <a:ext cx="4434516" cy="3962400"/>
          </a:xfrm>
          <a:prstGeom prst="rect">
            <a:avLst/>
          </a:prstGeom>
        </p:spPr>
      </p:pic>
    </p:spTree>
    <p:extLst>
      <p:ext uri="{BB962C8B-B14F-4D97-AF65-F5344CB8AC3E}">
        <p14:creationId xmlns:p14="http://schemas.microsoft.com/office/powerpoint/2010/main" val="795549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endParaRPr lang="en-US" sz="2800" dirty="0"/>
          </a:p>
          <a:p>
            <a:r>
              <a:rPr lang="en-CA" sz="2800" dirty="0"/>
              <a:t>The placenta forms where exchange between mother and baby occurs.</a:t>
            </a:r>
          </a:p>
          <a:p>
            <a:r>
              <a:rPr lang="en-CA" sz="2800" dirty="0"/>
              <a:t>HCG continues to be produced.</a:t>
            </a:r>
          </a:p>
          <a:p>
            <a:r>
              <a:rPr lang="en-CA" sz="2800" dirty="0"/>
              <a:t>Estrogen and progesterone are also produced in order to :</a:t>
            </a:r>
          </a:p>
          <a:p>
            <a:pPr lvl="1"/>
            <a:r>
              <a:rPr lang="en-CA" sz="2800" dirty="0"/>
              <a:t>1.shut down the </a:t>
            </a:r>
            <a:r>
              <a:rPr lang="en-CA" sz="2800" dirty="0" smtClean="0"/>
              <a:t> anterior pituitary gland so no more follicles produce.</a:t>
            </a:r>
          </a:p>
          <a:p>
            <a:pPr lvl="1"/>
            <a:r>
              <a:rPr lang="en-US" sz="2800" dirty="0" smtClean="0"/>
              <a:t>2. maintains the uterine lining.</a:t>
            </a:r>
            <a:endParaRPr lang="en-CA" sz="2800" dirty="0"/>
          </a:p>
        </p:txBody>
      </p:sp>
      <p:sp>
        <p:nvSpPr>
          <p:cNvPr id="3" name="Title 2"/>
          <p:cNvSpPr>
            <a:spLocks noGrp="1"/>
          </p:cNvSpPr>
          <p:nvPr>
            <p:ph type="title"/>
          </p:nvPr>
        </p:nvSpPr>
        <p:spPr>
          <a:xfrm>
            <a:off x="762000" y="228600"/>
            <a:ext cx="6248400" cy="838200"/>
          </a:xfrm>
        </p:spPr>
        <p:txBody>
          <a:bodyPr>
            <a:normAutofit/>
          </a:bodyPr>
          <a:lstStyle/>
          <a:p>
            <a:r>
              <a:rPr lang="en-CA" sz="2600" dirty="0">
                <a:solidFill>
                  <a:srgbClr val="FF3399"/>
                </a:solidFill>
              </a:rPr>
              <a:t>Pregnancy cont’d</a:t>
            </a:r>
          </a:p>
        </p:txBody>
      </p:sp>
    </p:spTree>
    <p:extLst>
      <p:ext uri="{BB962C8B-B14F-4D97-AF65-F5344CB8AC3E}">
        <p14:creationId xmlns:p14="http://schemas.microsoft.com/office/powerpoint/2010/main" val="264596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endParaRPr lang="en-US" sz="2800" dirty="0" smtClean="0"/>
          </a:p>
          <a:p>
            <a:r>
              <a:rPr lang="en-CA" sz="2800" dirty="0" smtClean="0"/>
              <a:t>1. at puberty stimulates the growth of uterus and vagina</a:t>
            </a:r>
          </a:p>
          <a:p>
            <a:r>
              <a:rPr lang="en-CA" sz="2800" dirty="0" smtClean="0"/>
              <a:t>2. egg maturation</a:t>
            </a:r>
          </a:p>
          <a:p>
            <a:r>
              <a:rPr lang="en-CA" sz="2800" dirty="0" smtClean="0"/>
              <a:t>3. secondary sex characteristics:</a:t>
            </a:r>
          </a:p>
          <a:p>
            <a:pPr lvl="1"/>
            <a:r>
              <a:rPr lang="en-CA" sz="2800" dirty="0" smtClean="0"/>
              <a:t>Body hair</a:t>
            </a:r>
          </a:p>
          <a:p>
            <a:pPr lvl="1"/>
            <a:r>
              <a:rPr lang="en-CA" sz="2800" dirty="0" smtClean="0"/>
              <a:t>Fat distribution to give curvy appearance</a:t>
            </a:r>
          </a:p>
          <a:p>
            <a:pPr lvl="1"/>
            <a:r>
              <a:rPr lang="en-CA" sz="2800" dirty="0" smtClean="0"/>
              <a:t>Pelvic girdle enlarges</a:t>
            </a:r>
          </a:p>
          <a:p>
            <a:r>
              <a:rPr lang="en-CA" sz="2800" dirty="0" smtClean="0"/>
              <a:t>4. breast development</a:t>
            </a:r>
          </a:p>
          <a:p>
            <a:endParaRPr lang="en-CA" sz="2800" dirty="0"/>
          </a:p>
          <a:p>
            <a:r>
              <a:rPr lang="en-CA" sz="2800" dirty="0" smtClean="0">
                <a:hlinkClick r:id="rId3"/>
              </a:rPr>
              <a:t>fertilization</a:t>
            </a:r>
            <a:endParaRPr lang="en-CA" sz="2800" dirty="0"/>
          </a:p>
        </p:txBody>
      </p:sp>
      <p:sp>
        <p:nvSpPr>
          <p:cNvPr id="3" name="Title 2"/>
          <p:cNvSpPr>
            <a:spLocks noGrp="1"/>
          </p:cNvSpPr>
          <p:nvPr>
            <p:ph type="title"/>
          </p:nvPr>
        </p:nvSpPr>
        <p:spPr>
          <a:xfrm>
            <a:off x="762000" y="228600"/>
            <a:ext cx="7696200" cy="609600"/>
          </a:xfrm>
        </p:spPr>
        <p:txBody>
          <a:bodyPr>
            <a:noAutofit/>
          </a:bodyPr>
          <a:lstStyle/>
          <a:p>
            <a:r>
              <a:rPr lang="en-CA" sz="2400" dirty="0" smtClean="0">
                <a:solidFill>
                  <a:srgbClr val="FF3399"/>
                </a:solidFill>
              </a:rPr>
              <a:t>Hormones: Estrogen &amp; progesterone</a:t>
            </a:r>
            <a:endParaRPr lang="en-CA" sz="2400" dirty="0">
              <a:solidFill>
                <a:srgbClr val="FF3399"/>
              </a:solidFill>
            </a:endParaRPr>
          </a:p>
        </p:txBody>
      </p:sp>
    </p:spTree>
    <p:extLst>
      <p:ext uri="{BB962C8B-B14F-4D97-AF65-F5344CB8AC3E}">
        <p14:creationId xmlns:p14="http://schemas.microsoft.com/office/powerpoint/2010/main" val="37436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endParaRPr lang="en-US" sz="2800" dirty="0" smtClean="0"/>
          </a:p>
          <a:p>
            <a:r>
              <a:rPr lang="en-CA" sz="2800" dirty="0" smtClean="0"/>
              <a:t>Progesterone inhibits uterine motility</a:t>
            </a:r>
          </a:p>
          <a:p>
            <a:r>
              <a:rPr lang="en-CA" sz="2800" dirty="0" smtClean="0"/>
              <a:t>Progesterone and estrogen: </a:t>
            </a:r>
          </a:p>
          <a:p>
            <a:pPr lvl="1"/>
            <a:r>
              <a:rPr lang="en-CA" sz="2800" dirty="0" smtClean="0"/>
              <a:t>1.  prepares breasts for lactation</a:t>
            </a:r>
          </a:p>
          <a:p>
            <a:pPr lvl="1"/>
            <a:r>
              <a:rPr lang="en-CA" sz="2800" dirty="0" smtClean="0"/>
              <a:t>2. shuts down ant. </a:t>
            </a:r>
            <a:r>
              <a:rPr lang="en-CA" sz="2800" dirty="0"/>
              <a:t>p</a:t>
            </a:r>
            <a:r>
              <a:rPr lang="en-CA" sz="2800" dirty="0" smtClean="0"/>
              <a:t>ituitary gland so no more follicle mature.</a:t>
            </a:r>
          </a:p>
          <a:p>
            <a:pPr lvl="1"/>
            <a:r>
              <a:rPr lang="en-CA" sz="2800" dirty="0" smtClean="0"/>
              <a:t>3. maintains uterine lining (corpus luteum not needed).</a:t>
            </a:r>
          </a:p>
          <a:p>
            <a:pPr lvl="1"/>
            <a:r>
              <a:rPr lang="en-CA" sz="2800" dirty="0" smtClean="0"/>
              <a:t>4. inhibits the release of PRL until delivery.</a:t>
            </a:r>
          </a:p>
          <a:p>
            <a:pPr lvl="1"/>
            <a:endParaRPr lang="en-CA" sz="2800" dirty="0" smtClean="0"/>
          </a:p>
          <a:p>
            <a:endParaRPr lang="en-CA" sz="2800" dirty="0" smtClean="0"/>
          </a:p>
        </p:txBody>
      </p:sp>
      <p:sp>
        <p:nvSpPr>
          <p:cNvPr id="3" name="Title 2"/>
          <p:cNvSpPr>
            <a:spLocks noGrp="1"/>
          </p:cNvSpPr>
          <p:nvPr>
            <p:ph type="title"/>
          </p:nvPr>
        </p:nvSpPr>
        <p:spPr>
          <a:xfrm>
            <a:off x="533400" y="228600"/>
            <a:ext cx="8077200" cy="609600"/>
          </a:xfrm>
        </p:spPr>
        <p:txBody>
          <a:bodyPr>
            <a:noAutofit/>
          </a:bodyPr>
          <a:lstStyle/>
          <a:p>
            <a:r>
              <a:rPr lang="en-CA" sz="2400" dirty="0" smtClean="0">
                <a:solidFill>
                  <a:srgbClr val="FF3399"/>
                </a:solidFill>
              </a:rPr>
              <a:t>Effects of hormones during pregnancy</a:t>
            </a:r>
            <a:endParaRPr lang="en-CA" sz="2400" dirty="0">
              <a:solidFill>
                <a:srgbClr val="FF3399"/>
              </a:solidFill>
            </a:endParaRPr>
          </a:p>
        </p:txBody>
      </p:sp>
    </p:spTree>
    <p:extLst>
      <p:ext uri="{BB962C8B-B14F-4D97-AF65-F5344CB8AC3E}">
        <p14:creationId xmlns:p14="http://schemas.microsoft.com/office/powerpoint/2010/main" val="94355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228600"/>
            <a:ext cx="8458200" cy="6553200"/>
          </a:xfrm>
        </p:spPr>
        <p:txBody>
          <a:bodyPr>
            <a:normAutofit lnSpcReduction="10000"/>
          </a:bodyPr>
          <a:lstStyle/>
          <a:p>
            <a:endParaRPr lang="en-US" sz="2800" dirty="0" smtClean="0"/>
          </a:p>
          <a:p>
            <a:r>
              <a:rPr lang="en-CA" sz="2800" dirty="0" smtClean="0"/>
              <a:t>The nipple is surrounded by a pigmented area called the </a:t>
            </a:r>
            <a:r>
              <a:rPr lang="en-CA" sz="2800" b="1" dirty="0" smtClean="0">
                <a:solidFill>
                  <a:srgbClr val="35EB3E"/>
                </a:solidFill>
              </a:rPr>
              <a:t>areola</a:t>
            </a:r>
            <a:r>
              <a:rPr lang="en-CA" sz="2800" dirty="0" smtClean="0"/>
              <a:t>.</a:t>
            </a:r>
          </a:p>
          <a:p>
            <a:r>
              <a:rPr lang="en-CA" sz="2800" dirty="0" smtClean="0"/>
              <a:t>Each breast contains 15 – 25 </a:t>
            </a:r>
            <a:r>
              <a:rPr lang="en-CA" sz="2800" b="1" dirty="0" smtClean="0">
                <a:solidFill>
                  <a:srgbClr val="35EB3E"/>
                </a:solidFill>
              </a:rPr>
              <a:t>lobules</a:t>
            </a:r>
            <a:r>
              <a:rPr lang="en-CA" sz="2800" dirty="0" smtClean="0"/>
              <a:t>.  Each lobule has its own </a:t>
            </a:r>
            <a:r>
              <a:rPr lang="en-CA" sz="2800" b="1" dirty="0" smtClean="0">
                <a:solidFill>
                  <a:srgbClr val="35EB3E"/>
                </a:solidFill>
              </a:rPr>
              <a:t>mammary duct</a:t>
            </a:r>
            <a:r>
              <a:rPr lang="en-CA" sz="2800" dirty="0" smtClean="0"/>
              <a:t>.  Each duct divided into a blind-ended sac called the </a:t>
            </a:r>
            <a:r>
              <a:rPr lang="en-CA" sz="2800" b="1" dirty="0" smtClean="0">
                <a:solidFill>
                  <a:srgbClr val="35EB3E"/>
                </a:solidFill>
              </a:rPr>
              <a:t>alveoli</a:t>
            </a:r>
            <a:r>
              <a:rPr lang="en-CA" sz="2800" dirty="0" smtClean="0"/>
              <a:t> – milk is produced here.</a:t>
            </a:r>
          </a:p>
          <a:p>
            <a:r>
              <a:rPr lang="en-CA" sz="2800" dirty="0" smtClean="0">
                <a:hlinkClick r:id="rId2"/>
              </a:rPr>
              <a:t>Anatomy</a:t>
            </a:r>
            <a:endParaRPr lang="en-CA" sz="2800" dirty="0" smtClean="0"/>
          </a:p>
          <a:p>
            <a:r>
              <a:rPr lang="en-CA" sz="2800" i="0" dirty="0"/>
              <a:t>https://www.youtube.com/watch?v=Fs4WsWfxTzM</a:t>
            </a:r>
            <a:endParaRPr lang="en-CA" sz="2800" i="0" dirty="0" smtClean="0"/>
          </a:p>
          <a:p>
            <a:r>
              <a:rPr lang="en-CA" sz="2800" b="1" dirty="0" smtClean="0">
                <a:solidFill>
                  <a:srgbClr val="35EB3E"/>
                </a:solidFill>
              </a:rPr>
              <a:t>Prolactin</a:t>
            </a:r>
            <a:r>
              <a:rPr lang="en-CA" sz="2800" dirty="0" smtClean="0"/>
              <a:t> (</a:t>
            </a:r>
            <a:r>
              <a:rPr lang="en-CA" sz="2800" b="1" dirty="0" smtClean="0">
                <a:solidFill>
                  <a:srgbClr val="35EB3E"/>
                </a:solidFill>
              </a:rPr>
              <a:t>PRL</a:t>
            </a:r>
            <a:r>
              <a:rPr lang="en-CA" sz="2800" dirty="0" smtClean="0"/>
              <a:t>) is produced after delivery.  Up until then it is inhibited by estrogen and progesterone.</a:t>
            </a:r>
          </a:p>
          <a:p>
            <a:r>
              <a:rPr lang="en-CA" sz="2800" dirty="0" smtClean="0"/>
              <a:t>After delivery, </a:t>
            </a:r>
            <a:r>
              <a:rPr lang="en-CA" sz="2800" b="1" dirty="0" smtClean="0">
                <a:solidFill>
                  <a:srgbClr val="35EB3E"/>
                </a:solidFill>
              </a:rPr>
              <a:t>colostrum</a:t>
            </a:r>
            <a:r>
              <a:rPr lang="en-CA" sz="2800" dirty="0" smtClean="0"/>
              <a:t>, a watery yellowish fluid is produced.  It contains more protein than fat and is a source of passive immunity.  A couple of days after birth, milk is produced</a:t>
            </a:r>
            <a:r>
              <a:rPr lang="en-CA" sz="2800" dirty="0" smtClean="0"/>
              <a:t>.</a:t>
            </a:r>
          </a:p>
          <a:p>
            <a:r>
              <a:rPr lang="en-US" sz="2800" b="1" dirty="0" smtClean="0">
                <a:solidFill>
                  <a:srgbClr val="35EB3E"/>
                </a:solidFill>
              </a:rPr>
              <a:t>Oxytocin</a:t>
            </a:r>
            <a:r>
              <a:rPr lang="en-US" sz="2800" dirty="0" smtClean="0"/>
              <a:t>: hormone for milk let down and </a:t>
            </a:r>
            <a:r>
              <a:rPr lang="en-US" sz="2800" dirty="0" err="1" smtClean="0"/>
              <a:t>labour</a:t>
            </a:r>
            <a:endParaRPr lang="en-CA" sz="2800" dirty="0"/>
          </a:p>
        </p:txBody>
      </p:sp>
      <p:sp>
        <p:nvSpPr>
          <p:cNvPr id="3" name="Title 2"/>
          <p:cNvSpPr>
            <a:spLocks noGrp="1"/>
          </p:cNvSpPr>
          <p:nvPr>
            <p:ph type="title"/>
          </p:nvPr>
        </p:nvSpPr>
        <p:spPr>
          <a:xfrm>
            <a:off x="762000" y="228600"/>
            <a:ext cx="7696200" cy="533400"/>
          </a:xfrm>
        </p:spPr>
        <p:txBody>
          <a:bodyPr>
            <a:noAutofit/>
          </a:bodyPr>
          <a:lstStyle/>
          <a:p>
            <a:r>
              <a:rPr lang="en-CA" sz="2400" dirty="0" smtClean="0">
                <a:solidFill>
                  <a:srgbClr val="FF3399"/>
                </a:solidFill>
              </a:rPr>
              <a:t>Female breasts: milk production</a:t>
            </a:r>
            <a:endParaRPr lang="en-CA" sz="2400" dirty="0">
              <a:solidFill>
                <a:srgbClr val="FF3399"/>
              </a:solidFill>
            </a:endParaRPr>
          </a:p>
        </p:txBody>
      </p:sp>
    </p:spTree>
    <p:extLst>
      <p:ext uri="{BB962C8B-B14F-4D97-AF65-F5344CB8AC3E}">
        <p14:creationId xmlns:p14="http://schemas.microsoft.com/office/powerpoint/2010/main" val="173522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endParaRPr lang="en-US" sz="2800" dirty="0"/>
          </a:p>
          <a:p>
            <a:endParaRPr lang="en-CA" sz="2800" dirty="0"/>
          </a:p>
        </p:txBody>
      </p:sp>
      <p:sp>
        <p:nvSpPr>
          <p:cNvPr id="3" name="Title 2"/>
          <p:cNvSpPr>
            <a:spLocks noGrp="1"/>
          </p:cNvSpPr>
          <p:nvPr>
            <p:ph type="title"/>
          </p:nvPr>
        </p:nvSpPr>
        <p:spPr>
          <a:xfrm>
            <a:off x="762000" y="228600"/>
            <a:ext cx="6248400" cy="152400"/>
          </a:xfrm>
        </p:spPr>
        <p:txBody>
          <a:bodyPr>
            <a:normAutofit fontScale="90000"/>
          </a:bodyPr>
          <a:lstStyle/>
          <a:p>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3548702761"/>
              </p:ext>
            </p:extLst>
          </p:nvPr>
        </p:nvGraphicFramePr>
        <p:xfrm>
          <a:off x="304800" y="228601"/>
          <a:ext cx="8534400" cy="647699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651284">
                <a:tc>
                  <a:txBody>
                    <a:bodyPr/>
                    <a:lstStyle/>
                    <a:p>
                      <a:pPr algn="ctr"/>
                      <a:r>
                        <a:rPr lang="en-US" dirty="0" smtClean="0"/>
                        <a:t>OVARIAN</a:t>
                      </a:r>
                      <a:r>
                        <a:rPr lang="en-US" baseline="0" dirty="0" smtClean="0"/>
                        <a:t> CYCLE</a:t>
                      </a:r>
                      <a:endParaRPr lang="en-US" dirty="0"/>
                    </a:p>
                  </a:txBody>
                  <a:tcPr/>
                </a:tc>
                <a:tc>
                  <a:txBody>
                    <a:bodyPr/>
                    <a:lstStyle/>
                    <a:p>
                      <a:pPr algn="ctr"/>
                      <a:r>
                        <a:rPr lang="en-US" dirty="0" smtClean="0"/>
                        <a:t>EVENTS</a:t>
                      </a:r>
                      <a:endParaRPr lang="en-US" dirty="0"/>
                    </a:p>
                  </a:txBody>
                  <a:tcPr/>
                </a:tc>
                <a:tc>
                  <a:txBody>
                    <a:bodyPr/>
                    <a:lstStyle/>
                    <a:p>
                      <a:pPr algn="ctr"/>
                      <a:r>
                        <a:rPr lang="en-US" dirty="0" smtClean="0"/>
                        <a:t>UTERINE CYCLE</a:t>
                      </a:r>
                      <a:endParaRPr lang="en-US" dirty="0"/>
                    </a:p>
                  </a:txBody>
                  <a:tcPr/>
                </a:tc>
                <a:tc>
                  <a:txBody>
                    <a:bodyPr/>
                    <a:lstStyle/>
                    <a:p>
                      <a:pPr algn="ctr"/>
                      <a:r>
                        <a:rPr lang="en-US" dirty="0" smtClean="0"/>
                        <a:t>EVENTS</a:t>
                      </a:r>
                      <a:endParaRPr lang="en-US" dirty="0"/>
                    </a:p>
                  </a:txBody>
                  <a:tcPr/>
                </a:tc>
                <a:extLst>
                  <a:ext uri="{0D108BD9-81ED-4DB2-BD59-A6C34878D82A}">
                    <a16:rowId xmlns:a16="http://schemas.microsoft.com/office/drawing/2014/main" val="10000"/>
                  </a:ext>
                </a:extLst>
              </a:tr>
              <a:tr h="1342310">
                <a:tc rowSpan="2">
                  <a:txBody>
                    <a:bodyPr/>
                    <a:lstStyle/>
                    <a:p>
                      <a:r>
                        <a:rPr lang="en-US" dirty="0" smtClean="0"/>
                        <a:t>Follicular</a:t>
                      </a:r>
                      <a:r>
                        <a:rPr lang="en-US" baseline="0" dirty="0" smtClean="0"/>
                        <a:t> </a:t>
                      </a:r>
                    </a:p>
                    <a:p>
                      <a:r>
                        <a:rPr lang="en-US" baseline="0" dirty="0" smtClean="0"/>
                        <a:t>Phase</a:t>
                      </a:r>
                    </a:p>
                    <a:p>
                      <a:r>
                        <a:rPr lang="en-US" baseline="0" dirty="0" smtClean="0"/>
                        <a:t>Days 1-13</a:t>
                      </a:r>
                      <a:endParaRPr lang="en-US" dirty="0"/>
                    </a:p>
                  </a:txBody>
                  <a:tcPr/>
                </a:tc>
                <a:tc rowSpan="2">
                  <a:txBody>
                    <a:bodyPr/>
                    <a:lstStyle/>
                    <a:p>
                      <a:r>
                        <a:rPr lang="en-US" sz="1100" dirty="0" smtClean="0"/>
                        <a:t>-The anterior pituitary gland secretes FSH         </a:t>
                      </a:r>
                    </a:p>
                    <a:p>
                      <a:r>
                        <a:rPr lang="en-US" sz="1100" dirty="0" smtClean="0"/>
                        <a:t>        stimulates the ovary          follicle develops</a:t>
                      </a:r>
                      <a:r>
                        <a:rPr lang="en-US" sz="1100" baseline="0" dirty="0" smtClean="0"/>
                        <a:t>       </a:t>
                      </a:r>
                      <a:r>
                        <a:rPr lang="en-US" sz="1100" dirty="0" smtClean="0"/>
                        <a:t> follicle secretes estrogen</a:t>
                      </a:r>
                    </a:p>
                    <a:p>
                      <a:r>
                        <a:rPr lang="en-US" sz="1100" dirty="0" smtClean="0"/>
                        <a:t>        estrogen, by negative feedback inhibits FSH</a:t>
                      </a:r>
                    </a:p>
                    <a:p>
                      <a:r>
                        <a:rPr lang="en-US" sz="1100" dirty="0" smtClean="0"/>
                        <a:t>-Estrogen also causes positive feedback on the hypothalamus causing GnRH to be secreted</a:t>
                      </a:r>
                    </a:p>
                    <a:p>
                      <a:r>
                        <a:rPr lang="en-US" sz="1100" dirty="0" smtClean="0"/>
                        <a:t>-Momentarily after FSH and LH are secreted</a:t>
                      </a:r>
                    </a:p>
                    <a:p>
                      <a:r>
                        <a:rPr lang="en-US" sz="1100" dirty="0" smtClean="0"/>
                        <a:t>-There is a surge of LH which promotes ovulation</a:t>
                      </a:r>
                    </a:p>
                    <a:p>
                      <a:endParaRPr lang="en-US" sz="1100" dirty="0"/>
                    </a:p>
                  </a:txBody>
                  <a:tcPr/>
                </a:tc>
                <a:tc>
                  <a:txBody>
                    <a:bodyPr/>
                    <a:lstStyle/>
                    <a:p>
                      <a:r>
                        <a:rPr lang="en-US" dirty="0" smtClean="0"/>
                        <a:t>Menstrual Phase</a:t>
                      </a:r>
                    </a:p>
                    <a:p>
                      <a:r>
                        <a:rPr lang="en-US" dirty="0" smtClean="0"/>
                        <a:t>Days</a:t>
                      </a:r>
                      <a:r>
                        <a:rPr lang="en-US" baseline="0" dirty="0" smtClean="0"/>
                        <a:t> 1-5</a:t>
                      </a:r>
                      <a:endParaRPr lang="en-US" dirty="0"/>
                    </a:p>
                  </a:txBody>
                  <a:tcPr/>
                </a:tc>
                <a:tc>
                  <a:txBody>
                    <a:bodyPr/>
                    <a:lstStyle/>
                    <a:p>
                      <a:r>
                        <a:rPr lang="en-US" sz="1100" dirty="0" smtClean="0"/>
                        <a:t>-A low level of sex hormones at this point</a:t>
                      </a:r>
                    </a:p>
                    <a:p>
                      <a:r>
                        <a:rPr lang="en-US" sz="1100" dirty="0" smtClean="0"/>
                        <a:t>Endometrium breaks down and blood vessels  rupture          menstruation</a:t>
                      </a:r>
                    </a:p>
                    <a:p>
                      <a:endParaRPr lang="en-US" sz="1100" dirty="0"/>
                    </a:p>
                  </a:txBody>
                  <a:tcPr/>
                </a:tc>
                <a:extLst>
                  <a:ext uri="{0D108BD9-81ED-4DB2-BD59-A6C34878D82A}">
                    <a16:rowId xmlns:a16="http://schemas.microsoft.com/office/drawing/2014/main" val="10001"/>
                  </a:ext>
                </a:extLst>
              </a:tr>
              <a:tr h="1342310">
                <a:tc vMerge="1">
                  <a:txBody>
                    <a:bodyPr/>
                    <a:lstStyle/>
                    <a:p>
                      <a:endParaRPr lang="en-US" dirty="0"/>
                    </a:p>
                  </a:txBody>
                  <a:tcPr/>
                </a:tc>
                <a:tc vMerge="1">
                  <a:txBody>
                    <a:bodyPr/>
                    <a:lstStyle/>
                    <a:p>
                      <a:endParaRPr lang="en-US"/>
                    </a:p>
                  </a:txBody>
                  <a:tcPr/>
                </a:tc>
                <a:tc>
                  <a:txBody>
                    <a:bodyPr/>
                    <a:lstStyle/>
                    <a:p>
                      <a:r>
                        <a:rPr lang="en-US" dirty="0" smtClean="0"/>
                        <a:t>Proliferative</a:t>
                      </a:r>
                    </a:p>
                    <a:p>
                      <a:r>
                        <a:rPr lang="en-US" dirty="0" smtClean="0"/>
                        <a:t>Phase</a:t>
                      </a:r>
                    </a:p>
                    <a:p>
                      <a:r>
                        <a:rPr lang="en-US" dirty="0" smtClean="0"/>
                        <a:t>Days</a:t>
                      </a:r>
                      <a:r>
                        <a:rPr lang="en-US" baseline="0" dirty="0" smtClean="0"/>
                        <a:t> 6-13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-Estrogen produced in follicle causing endometrium to build and thicken</a:t>
                      </a:r>
                      <a:endParaRPr lang="en-CA" sz="1100" dirty="0" smtClean="0"/>
                    </a:p>
                    <a:p>
                      <a:endParaRPr lang="en-US" sz="1100" dirty="0"/>
                    </a:p>
                  </a:txBody>
                  <a:tcPr/>
                </a:tc>
                <a:extLst>
                  <a:ext uri="{0D108BD9-81ED-4DB2-BD59-A6C34878D82A}">
                    <a16:rowId xmlns:a16="http://schemas.microsoft.com/office/drawing/2014/main" val="10002"/>
                  </a:ext>
                </a:extLst>
              </a:tr>
              <a:tr h="1342310">
                <a:tc>
                  <a:txBody>
                    <a:bodyPr/>
                    <a:lstStyle/>
                    <a:p>
                      <a:r>
                        <a:rPr lang="en-US" dirty="0" smtClean="0"/>
                        <a:t>Day 14</a:t>
                      </a:r>
                      <a:endParaRPr lang="en-US" dirty="0"/>
                    </a:p>
                  </a:txBody>
                  <a:tcPr/>
                </a:tc>
                <a:tc>
                  <a:txBody>
                    <a:bodyPr/>
                    <a:lstStyle/>
                    <a:p>
                      <a:r>
                        <a:rPr lang="en-US" sz="1100" dirty="0" smtClean="0"/>
                        <a:t>Ovulation</a:t>
                      </a:r>
                      <a:endParaRPr lang="en-US" sz="1100" dirty="0"/>
                    </a:p>
                  </a:txBody>
                  <a:tcPr/>
                </a:tc>
                <a:tc>
                  <a:txBody>
                    <a:bodyPr/>
                    <a:lstStyle/>
                    <a:p>
                      <a:r>
                        <a:rPr lang="en-US" dirty="0" smtClean="0"/>
                        <a:t>Day 14</a:t>
                      </a:r>
                      <a:endParaRPr lang="en-US" dirty="0"/>
                    </a:p>
                  </a:txBody>
                  <a:tcPr/>
                </a:tc>
                <a:tc>
                  <a:txBody>
                    <a:bodyPr/>
                    <a:lstStyle/>
                    <a:p>
                      <a:r>
                        <a:rPr lang="en-US" sz="1100" dirty="0" smtClean="0"/>
                        <a:t>Ovulation</a:t>
                      </a:r>
                      <a:endParaRPr lang="en-US" sz="1100" dirty="0"/>
                    </a:p>
                  </a:txBody>
                  <a:tcPr/>
                </a:tc>
                <a:extLst>
                  <a:ext uri="{0D108BD9-81ED-4DB2-BD59-A6C34878D82A}">
                    <a16:rowId xmlns:a16="http://schemas.microsoft.com/office/drawing/2014/main" val="10003"/>
                  </a:ext>
                </a:extLst>
              </a:tr>
              <a:tr h="1798784">
                <a:tc>
                  <a:txBody>
                    <a:bodyPr/>
                    <a:lstStyle/>
                    <a:p>
                      <a:r>
                        <a:rPr lang="en-US" dirty="0" smtClean="0"/>
                        <a:t>Luteal</a:t>
                      </a:r>
                    </a:p>
                    <a:p>
                      <a:r>
                        <a:rPr lang="en-US" dirty="0" smtClean="0"/>
                        <a:t>Phase</a:t>
                      </a:r>
                    </a:p>
                    <a:p>
                      <a:r>
                        <a:rPr lang="en-US" dirty="0" smtClean="0"/>
                        <a:t>Days</a:t>
                      </a:r>
                      <a:r>
                        <a:rPr lang="en-US" baseline="0" dirty="0" smtClean="0"/>
                        <a:t> 15-28</a:t>
                      </a:r>
                      <a:endParaRPr lang="en-US" dirty="0"/>
                    </a:p>
                  </a:txBody>
                  <a:tcPr/>
                </a:tc>
                <a:tc>
                  <a:txBody>
                    <a:bodyPr/>
                    <a:lstStyle/>
                    <a:p>
                      <a:r>
                        <a:rPr lang="en-US" sz="1100" dirty="0" smtClean="0"/>
                        <a:t>-The anterior pituitary secretes LH          stimulates ovary   corpus luteum develops.</a:t>
                      </a:r>
                    </a:p>
                    <a:p>
                      <a:r>
                        <a:rPr lang="en-US" sz="1100" dirty="0" smtClean="0"/>
                        <a:t>-Progesterone released which exerts a negative feedback            decreases LH and FSH</a:t>
                      </a:r>
                      <a:endParaRPr lang="en-CA" sz="1100" dirty="0" smtClean="0"/>
                    </a:p>
                    <a:p>
                      <a:endParaRPr lang="en-US" sz="1100" dirty="0"/>
                    </a:p>
                  </a:txBody>
                  <a:tcPr/>
                </a:tc>
                <a:tc>
                  <a:txBody>
                    <a:bodyPr/>
                    <a:lstStyle/>
                    <a:p>
                      <a:r>
                        <a:rPr lang="en-US" dirty="0" smtClean="0"/>
                        <a:t>Secretory </a:t>
                      </a:r>
                    </a:p>
                    <a:p>
                      <a:r>
                        <a:rPr lang="en-US" dirty="0" smtClean="0"/>
                        <a:t>Phase</a:t>
                      </a:r>
                    </a:p>
                    <a:p>
                      <a:r>
                        <a:rPr lang="en-US" dirty="0" smtClean="0"/>
                        <a:t>Days 15-28</a:t>
                      </a:r>
                      <a:endParaRPr lang="en-US" dirty="0"/>
                    </a:p>
                  </a:txBody>
                  <a:tcPr/>
                </a:tc>
                <a:tc>
                  <a:txBody>
                    <a:bodyPr/>
                    <a:lstStyle/>
                    <a:p>
                      <a:r>
                        <a:rPr lang="en-US" sz="1100" dirty="0" smtClean="0"/>
                        <a:t>-</a:t>
                      </a:r>
                      <a:r>
                        <a:rPr lang="en-CA" sz="1100" dirty="0" smtClean="0"/>
                        <a:t>Progesterone produced in the corpus luteum causes the endometrium to double in thickness and the uterine glands to mature    </a:t>
                      </a:r>
                    </a:p>
                    <a:p>
                      <a:r>
                        <a:rPr lang="en-CA" sz="1100" dirty="0" smtClean="0"/>
                        <a:t>       this produces a thick secretion</a:t>
                      </a:r>
                    </a:p>
                    <a:p>
                      <a:r>
                        <a:rPr lang="en-CA" sz="1100" dirty="0" smtClean="0"/>
                        <a:t>-If no pregnancy then the corpus luteum degenerates and the low level of hormones causes the uterine lining to break down           menstrual discharge.</a:t>
                      </a:r>
                    </a:p>
                    <a:p>
                      <a:endParaRPr lang="en-US" sz="1100" dirty="0" smtClean="0"/>
                    </a:p>
                    <a:p>
                      <a:endParaRPr lang="en-US" sz="1100" dirty="0"/>
                    </a:p>
                  </a:txBody>
                  <a:tcPr/>
                </a:tc>
                <a:extLst>
                  <a:ext uri="{0D108BD9-81ED-4DB2-BD59-A6C34878D82A}">
                    <a16:rowId xmlns:a16="http://schemas.microsoft.com/office/drawing/2014/main" val="10004"/>
                  </a:ext>
                </a:extLst>
              </a:tr>
            </a:tbl>
          </a:graphicData>
        </a:graphic>
      </p:graphicFrame>
      <p:cxnSp>
        <p:nvCxnSpPr>
          <p:cNvPr id="5" name="Straight Arrow Connector 4"/>
          <p:cNvCxnSpPr/>
          <p:nvPr/>
        </p:nvCxnSpPr>
        <p:spPr>
          <a:xfrm>
            <a:off x="1981200" y="1143000"/>
            <a:ext cx="152400" cy="0"/>
          </a:xfrm>
          <a:prstGeom prst="straightConnector1">
            <a:avLst/>
          </a:prstGeom>
          <a:ln w="19050">
            <a:solidFill>
              <a:srgbClr val="EA1073"/>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29000" y="1143000"/>
            <a:ext cx="152400" cy="0"/>
          </a:xfrm>
          <a:prstGeom prst="straightConnector1">
            <a:avLst/>
          </a:prstGeom>
          <a:ln w="19050">
            <a:solidFill>
              <a:srgbClr val="EA1073"/>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514600" y="1371600"/>
            <a:ext cx="152400" cy="0"/>
          </a:xfrm>
          <a:prstGeom prst="straightConnector1">
            <a:avLst/>
          </a:prstGeom>
          <a:ln w="19050">
            <a:solidFill>
              <a:srgbClr val="EA1073"/>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81200" y="1524000"/>
            <a:ext cx="152400" cy="0"/>
          </a:xfrm>
          <a:prstGeom prst="straightConnector1">
            <a:avLst/>
          </a:prstGeom>
          <a:ln w="19050">
            <a:solidFill>
              <a:srgbClr val="EA1073"/>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114800" y="5105400"/>
            <a:ext cx="152400" cy="0"/>
          </a:xfrm>
          <a:prstGeom prst="straightConnector1">
            <a:avLst/>
          </a:prstGeom>
          <a:ln w="19050">
            <a:solidFill>
              <a:srgbClr val="EA1073"/>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124200" y="5562600"/>
            <a:ext cx="152400" cy="0"/>
          </a:xfrm>
          <a:prstGeom prst="straightConnector1">
            <a:avLst/>
          </a:prstGeom>
          <a:ln w="19050">
            <a:solidFill>
              <a:srgbClr val="EA1073"/>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53200" y="1371600"/>
            <a:ext cx="152400" cy="0"/>
          </a:xfrm>
          <a:prstGeom prst="straightConnector1">
            <a:avLst/>
          </a:prstGeom>
          <a:ln w="19050">
            <a:solidFill>
              <a:srgbClr val="EA107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19800" y="5562600"/>
            <a:ext cx="152400" cy="0"/>
          </a:xfrm>
          <a:prstGeom prst="straightConnector1">
            <a:avLst/>
          </a:prstGeom>
          <a:ln w="19050">
            <a:solidFill>
              <a:srgbClr val="EA1073"/>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382000" y="6096000"/>
            <a:ext cx="152400" cy="0"/>
          </a:xfrm>
          <a:prstGeom prst="straightConnector1">
            <a:avLst/>
          </a:prstGeom>
          <a:ln w="19050">
            <a:solidFill>
              <a:srgbClr val="EA107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8045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endParaRPr lang="en-US" sz="2800" dirty="0" smtClean="0"/>
          </a:p>
          <a:p>
            <a:endParaRPr lang="en-US" sz="2800" dirty="0" smtClean="0"/>
          </a:p>
          <a:p>
            <a:r>
              <a:rPr lang="en-US" sz="2800" dirty="0" smtClean="0"/>
              <a:t>The anterior pituitary gland secretes FSH      stimulates the ovary      follicle develops	      follicle secretes estrogen       </a:t>
            </a:r>
            <a:r>
              <a:rPr lang="en-US" sz="2800" dirty="0" err="1" smtClean="0"/>
              <a:t>estrogen</a:t>
            </a:r>
            <a:r>
              <a:rPr lang="en-US" sz="2800" dirty="0" smtClean="0"/>
              <a:t>, by negative feedback inhibits FSH</a:t>
            </a:r>
          </a:p>
          <a:p>
            <a:r>
              <a:rPr lang="en-US" sz="2800" dirty="0" smtClean="0"/>
              <a:t>Estrogen also causes positive feedback on the hypothalamus causing GnRH to be secreted</a:t>
            </a:r>
          </a:p>
          <a:p>
            <a:r>
              <a:rPr lang="en-US" sz="2800" dirty="0" smtClean="0"/>
              <a:t>Momentarily after FSH and LH are secreted</a:t>
            </a:r>
          </a:p>
          <a:p>
            <a:r>
              <a:rPr lang="en-US" sz="2800" dirty="0" smtClean="0"/>
              <a:t>There is a surge of LH which promotes ovulation</a:t>
            </a:r>
          </a:p>
        </p:txBody>
      </p:sp>
      <p:sp>
        <p:nvSpPr>
          <p:cNvPr id="3" name="Title 2"/>
          <p:cNvSpPr>
            <a:spLocks noGrp="1"/>
          </p:cNvSpPr>
          <p:nvPr>
            <p:ph type="title"/>
          </p:nvPr>
        </p:nvSpPr>
        <p:spPr>
          <a:xfrm>
            <a:off x="228600" y="228600"/>
            <a:ext cx="8229600" cy="762000"/>
          </a:xfrm>
        </p:spPr>
        <p:txBody>
          <a:bodyPr>
            <a:noAutofit/>
          </a:bodyPr>
          <a:lstStyle/>
          <a:p>
            <a:r>
              <a:rPr lang="en-US" sz="2400" dirty="0" smtClean="0">
                <a:solidFill>
                  <a:srgbClr val="FFFF66"/>
                </a:solidFill>
              </a:rPr>
              <a:t>Ovarian cycle events: follicular phase (days 1-13)</a:t>
            </a:r>
            <a:endParaRPr lang="en-CA" sz="2400" dirty="0">
              <a:solidFill>
                <a:srgbClr val="FFFF66"/>
              </a:solidFill>
            </a:endParaRPr>
          </a:p>
        </p:txBody>
      </p:sp>
      <p:cxnSp>
        <p:nvCxnSpPr>
          <p:cNvPr id="5" name="Straight Arrow Connector 4"/>
          <p:cNvCxnSpPr/>
          <p:nvPr/>
        </p:nvCxnSpPr>
        <p:spPr>
          <a:xfrm>
            <a:off x="6629400" y="1600200"/>
            <a:ext cx="381000" cy="0"/>
          </a:xfrm>
          <a:prstGeom prst="straightConnector1">
            <a:avLst/>
          </a:prstGeom>
          <a:ln w="38100">
            <a:solidFill>
              <a:srgbClr val="EA1073"/>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057400" y="2057400"/>
            <a:ext cx="381000" cy="0"/>
          </a:xfrm>
          <a:prstGeom prst="straightConnector1">
            <a:avLst/>
          </a:prstGeom>
          <a:ln w="38100">
            <a:solidFill>
              <a:srgbClr val="EA1073"/>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953000" y="2057400"/>
            <a:ext cx="381000" cy="0"/>
          </a:xfrm>
          <a:prstGeom prst="straightConnector1">
            <a:avLst/>
          </a:prstGeom>
          <a:ln w="38100">
            <a:solidFill>
              <a:srgbClr val="EA1073"/>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81200" y="2514600"/>
            <a:ext cx="381000" cy="0"/>
          </a:xfrm>
          <a:prstGeom prst="straightConnector1">
            <a:avLst/>
          </a:prstGeom>
          <a:ln w="38100">
            <a:solidFill>
              <a:srgbClr val="EA107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00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endParaRPr lang="en-US" sz="2800" dirty="0"/>
          </a:p>
          <a:p>
            <a:endParaRPr lang="en-CA" sz="2800" dirty="0"/>
          </a:p>
        </p:txBody>
      </p:sp>
      <p:sp>
        <p:nvSpPr>
          <p:cNvPr id="3" name="Title 2"/>
          <p:cNvSpPr>
            <a:spLocks noGrp="1"/>
          </p:cNvSpPr>
          <p:nvPr>
            <p:ph type="title"/>
          </p:nvPr>
        </p:nvSpPr>
        <p:spPr>
          <a:xfrm>
            <a:off x="762000" y="228600"/>
            <a:ext cx="7010400" cy="685800"/>
          </a:xfrm>
        </p:spPr>
        <p:txBody>
          <a:bodyPr>
            <a:noAutofit/>
          </a:bodyPr>
          <a:lstStyle/>
          <a:p>
            <a:r>
              <a:rPr lang="en-US" sz="2400" dirty="0" smtClean="0">
                <a:solidFill>
                  <a:srgbClr val="FFFF66"/>
                </a:solidFill>
              </a:rPr>
              <a:t>Ovarian cycle: ovulation (day 14)</a:t>
            </a:r>
            <a:endParaRPr lang="en-CA" sz="2400" dirty="0">
              <a:solidFill>
                <a:srgbClr val="FFFF66"/>
              </a:solidFill>
            </a:endParaRPr>
          </a:p>
        </p:txBody>
      </p:sp>
    </p:spTree>
    <p:extLst>
      <p:ext uri="{BB962C8B-B14F-4D97-AF65-F5344CB8AC3E}">
        <p14:creationId xmlns:p14="http://schemas.microsoft.com/office/powerpoint/2010/main" val="3567591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endParaRPr lang="en-US" sz="2800" dirty="0"/>
          </a:p>
          <a:p>
            <a:r>
              <a:rPr lang="en-US" sz="2800" dirty="0" smtClean="0"/>
              <a:t>The anterior pituitary secretes LH          stimulates ovary     	corpus luteum develops.</a:t>
            </a:r>
          </a:p>
          <a:p>
            <a:r>
              <a:rPr lang="en-US" sz="2800" dirty="0" smtClean="0"/>
              <a:t>Progesterone released which exerts a negative feedback            decreases LH and FSH</a:t>
            </a:r>
            <a:endParaRPr lang="en-CA" sz="2800" dirty="0"/>
          </a:p>
        </p:txBody>
      </p:sp>
      <p:sp>
        <p:nvSpPr>
          <p:cNvPr id="3" name="Title 2"/>
          <p:cNvSpPr>
            <a:spLocks noGrp="1"/>
          </p:cNvSpPr>
          <p:nvPr>
            <p:ph type="title"/>
          </p:nvPr>
        </p:nvSpPr>
        <p:spPr>
          <a:xfrm>
            <a:off x="533400" y="228600"/>
            <a:ext cx="8077200" cy="685800"/>
          </a:xfrm>
        </p:spPr>
        <p:txBody>
          <a:bodyPr>
            <a:noAutofit/>
          </a:bodyPr>
          <a:lstStyle/>
          <a:p>
            <a:r>
              <a:rPr lang="en-US" sz="2400" dirty="0" smtClean="0">
                <a:solidFill>
                  <a:srgbClr val="FFFF66"/>
                </a:solidFill>
              </a:rPr>
              <a:t>Ovarian cycle: luteal phase (day 15-28)</a:t>
            </a:r>
            <a:endParaRPr lang="en-CA" sz="2400" dirty="0">
              <a:solidFill>
                <a:srgbClr val="FFFF66"/>
              </a:solidFill>
            </a:endParaRPr>
          </a:p>
        </p:txBody>
      </p:sp>
      <p:cxnSp>
        <p:nvCxnSpPr>
          <p:cNvPr id="4" name="Straight Arrow Connector 3"/>
          <p:cNvCxnSpPr/>
          <p:nvPr/>
        </p:nvCxnSpPr>
        <p:spPr>
          <a:xfrm>
            <a:off x="5562600" y="1066800"/>
            <a:ext cx="609600" cy="0"/>
          </a:xfrm>
          <a:prstGeom prst="straightConnector1">
            <a:avLst/>
          </a:prstGeom>
          <a:ln w="38100">
            <a:solidFill>
              <a:srgbClr val="EA1073"/>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133600" y="2438400"/>
            <a:ext cx="609600" cy="0"/>
          </a:xfrm>
          <a:prstGeom prst="straightConnector1">
            <a:avLst/>
          </a:prstGeom>
          <a:ln w="38100">
            <a:solidFill>
              <a:srgbClr val="EA1073"/>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85800" y="1524000"/>
            <a:ext cx="609600" cy="0"/>
          </a:xfrm>
          <a:prstGeom prst="straightConnector1">
            <a:avLst/>
          </a:prstGeom>
          <a:ln w="38100">
            <a:solidFill>
              <a:srgbClr val="EA107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30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85800" y="1371600"/>
            <a:ext cx="7772400" cy="2514600"/>
          </a:xfrm>
        </p:spPr>
        <p:txBody>
          <a:bodyPr/>
          <a:lstStyle/>
          <a:p>
            <a:endParaRPr lang="en-CA" dirty="0"/>
          </a:p>
        </p:txBody>
      </p:sp>
      <p:sp>
        <p:nvSpPr>
          <p:cNvPr id="3" name="Title 2"/>
          <p:cNvSpPr>
            <a:spLocks noGrp="1"/>
          </p:cNvSpPr>
          <p:nvPr>
            <p:ph type="title"/>
          </p:nvPr>
        </p:nvSpPr>
        <p:spPr>
          <a:xfrm>
            <a:off x="762000" y="228600"/>
            <a:ext cx="6248400" cy="838200"/>
          </a:xfrm>
        </p:spPr>
        <p:txBody>
          <a:bodyPr/>
          <a:lstStyle/>
          <a:p>
            <a:endParaRPr lang="en-CA" dirty="0"/>
          </a:p>
        </p:txBody>
      </p:sp>
      <p:pic>
        <p:nvPicPr>
          <p:cNvPr id="1026" name="Picture 2" descr="Image result for test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838200"/>
            <a:ext cx="5229225"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199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endParaRPr lang="en-US" sz="2800" dirty="0"/>
          </a:p>
          <a:p>
            <a:r>
              <a:rPr lang="en-US" sz="2800" dirty="0" smtClean="0"/>
              <a:t>A low level of sex hormones at this point</a:t>
            </a:r>
          </a:p>
          <a:p>
            <a:r>
              <a:rPr lang="en-US" sz="2800" dirty="0" smtClean="0"/>
              <a:t>Endometrium breaks down and blood </a:t>
            </a:r>
            <a:r>
              <a:rPr lang="en-US" sz="2800" dirty="0"/>
              <a:t>vessels rupture </a:t>
            </a:r>
            <a:r>
              <a:rPr lang="en-US" sz="2800" dirty="0" smtClean="0"/>
              <a:t>                  	     menstruation</a:t>
            </a:r>
          </a:p>
          <a:p>
            <a:endParaRPr lang="en-US" sz="2800" dirty="0" smtClean="0"/>
          </a:p>
          <a:p>
            <a:endParaRPr lang="en-US" sz="2800" dirty="0" smtClean="0"/>
          </a:p>
        </p:txBody>
      </p:sp>
      <p:sp>
        <p:nvSpPr>
          <p:cNvPr id="3" name="Title 2"/>
          <p:cNvSpPr>
            <a:spLocks noGrp="1"/>
          </p:cNvSpPr>
          <p:nvPr>
            <p:ph type="title"/>
          </p:nvPr>
        </p:nvSpPr>
        <p:spPr>
          <a:xfrm>
            <a:off x="381000" y="228600"/>
            <a:ext cx="8610600" cy="685800"/>
          </a:xfrm>
        </p:spPr>
        <p:txBody>
          <a:bodyPr>
            <a:noAutofit/>
          </a:bodyPr>
          <a:lstStyle/>
          <a:p>
            <a:r>
              <a:rPr lang="en-US" sz="2400" dirty="0" smtClean="0">
                <a:solidFill>
                  <a:srgbClr val="FFFF00"/>
                </a:solidFill>
              </a:rPr>
              <a:t>Uterine cycle:  menstrual  phase (days 1-5)</a:t>
            </a:r>
            <a:endParaRPr lang="en-CA" sz="2400" dirty="0">
              <a:solidFill>
                <a:srgbClr val="FFFF00"/>
              </a:solidFill>
            </a:endParaRPr>
          </a:p>
        </p:txBody>
      </p:sp>
      <p:cxnSp>
        <p:nvCxnSpPr>
          <p:cNvPr id="4" name="Straight Arrow Connector 3"/>
          <p:cNvCxnSpPr/>
          <p:nvPr/>
        </p:nvCxnSpPr>
        <p:spPr>
          <a:xfrm>
            <a:off x="685800" y="1981200"/>
            <a:ext cx="838200" cy="0"/>
          </a:xfrm>
          <a:prstGeom prst="straightConnector1">
            <a:avLst/>
          </a:prstGeom>
          <a:ln w="38100">
            <a:solidFill>
              <a:srgbClr val="EA107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2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endParaRPr lang="en-US" sz="2800" dirty="0"/>
          </a:p>
          <a:p>
            <a:endParaRPr lang="en-US" sz="2800" dirty="0"/>
          </a:p>
          <a:p>
            <a:r>
              <a:rPr lang="en-US" sz="2800" dirty="0" smtClean="0"/>
              <a:t>Estrogen produced in follicle causing endometrium to build and thicken</a:t>
            </a:r>
            <a:endParaRPr lang="en-CA" sz="2800" dirty="0"/>
          </a:p>
        </p:txBody>
      </p:sp>
      <p:sp>
        <p:nvSpPr>
          <p:cNvPr id="3" name="Title 2"/>
          <p:cNvSpPr>
            <a:spLocks noGrp="1"/>
          </p:cNvSpPr>
          <p:nvPr>
            <p:ph type="title"/>
          </p:nvPr>
        </p:nvSpPr>
        <p:spPr>
          <a:xfrm>
            <a:off x="304800" y="228600"/>
            <a:ext cx="8686800" cy="838200"/>
          </a:xfrm>
        </p:spPr>
        <p:txBody>
          <a:bodyPr>
            <a:noAutofit/>
          </a:bodyPr>
          <a:lstStyle/>
          <a:p>
            <a:r>
              <a:rPr lang="en-US" sz="2400" dirty="0" smtClean="0">
                <a:solidFill>
                  <a:srgbClr val="FFFF00"/>
                </a:solidFill>
              </a:rPr>
              <a:t>Uterine cycle: proliferative phase (days 6-13)</a:t>
            </a:r>
            <a:endParaRPr lang="en-CA" sz="2400" dirty="0">
              <a:solidFill>
                <a:srgbClr val="FFFF00"/>
              </a:solidFill>
            </a:endParaRPr>
          </a:p>
        </p:txBody>
      </p:sp>
    </p:spTree>
    <p:extLst>
      <p:ext uri="{BB962C8B-B14F-4D97-AF65-F5344CB8AC3E}">
        <p14:creationId xmlns:p14="http://schemas.microsoft.com/office/powerpoint/2010/main" val="146381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endParaRPr lang="en-CA" sz="2800" dirty="0" smtClean="0"/>
          </a:p>
          <a:p>
            <a:endParaRPr lang="en-CA" sz="2800" dirty="0"/>
          </a:p>
          <a:p>
            <a:r>
              <a:rPr lang="en-CA" sz="2800" dirty="0" smtClean="0"/>
              <a:t>Progesterone produced in the corpus luteum causes the endometrium to double in thickness and the uterine glands to mature              this produces a thick secretion</a:t>
            </a:r>
          </a:p>
          <a:p>
            <a:r>
              <a:rPr lang="en-CA" sz="2800" dirty="0" smtClean="0"/>
              <a:t>If no pregnancy then the corpus luteum degenerates and the low level of hormones causes the uterine lining to break down               menstrual discharge.</a:t>
            </a:r>
          </a:p>
          <a:p>
            <a:r>
              <a:rPr lang="en-CA" sz="2800" dirty="0" smtClean="0">
                <a:hlinkClick r:id="rId3"/>
              </a:rPr>
              <a:t>Video</a:t>
            </a:r>
            <a:r>
              <a:rPr lang="en-CA" sz="2800" dirty="0"/>
              <a:t> https://www.youtube.com/watch?v=usEIVynA0Ck</a:t>
            </a:r>
          </a:p>
          <a:p>
            <a:endParaRPr lang="en-CA" sz="2800" dirty="0" smtClean="0"/>
          </a:p>
          <a:p>
            <a:endParaRPr lang="en-US" sz="2800" dirty="0"/>
          </a:p>
        </p:txBody>
      </p:sp>
      <p:sp>
        <p:nvSpPr>
          <p:cNvPr id="3" name="Title 2"/>
          <p:cNvSpPr>
            <a:spLocks noGrp="1"/>
          </p:cNvSpPr>
          <p:nvPr>
            <p:ph type="title"/>
          </p:nvPr>
        </p:nvSpPr>
        <p:spPr>
          <a:xfrm>
            <a:off x="762000" y="228600"/>
            <a:ext cx="6477000" cy="457200"/>
          </a:xfrm>
        </p:spPr>
        <p:txBody>
          <a:bodyPr>
            <a:noAutofit/>
          </a:bodyPr>
          <a:lstStyle/>
          <a:p>
            <a:r>
              <a:rPr lang="en-CA" sz="2400" dirty="0" smtClean="0">
                <a:solidFill>
                  <a:srgbClr val="FFFF00"/>
                </a:solidFill>
              </a:rPr>
              <a:t>Uterine cycle: secretory phase (day 15-28)</a:t>
            </a:r>
            <a:endParaRPr lang="en-CA" sz="2400" dirty="0">
              <a:solidFill>
                <a:srgbClr val="FFFF00"/>
              </a:solidFill>
            </a:endParaRPr>
          </a:p>
        </p:txBody>
      </p:sp>
      <p:cxnSp>
        <p:nvCxnSpPr>
          <p:cNvPr id="4" name="Straight Arrow Connector 3"/>
          <p:cNvCxnSpPr/>
          <p:nvPr/>
        </p:nvCxnSpPr>
        <p:spPr>
          <a:xfrm>
            <a:off x="4343400" y="2438400"/>
            <a:ext cx="838200" cy="0"/>
          </a:xfrm>
          <a:prstGeom prst="straightConnector1">
            <a:avLst/>
          </a:prstGeom>
          <a:ln w="38100">
            <a:solidFill>
              <a:srgbClr val="EA1073"/>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971800" y="4267200"/>
            <a:ext cx="838200" cy="0"/>
          </a:xfrm>
          <a:prstGeom prst="straightConnector1">
            <a:avLst/>
          </a:prstGeom>
          <a:ln w="38100">
            <a:solidFill>
              <a:srgbClr val="EA107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58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533400"/>
          </a:xfrm>
        </p:spPr>
        <p:txBody>
          <a:bodyPr>
            <a:normAutofit/>
          </a:bodyPr>
          <a:lstStyle/>
          <a:p>
            <a:endParaRPr lang="en-US" sz="2800" dirty="0"/>
          </a:p>
          <a:p>
            <a:endParaRPr lang="en-CA" sz="2800" dirty="0"/>
          </a:p>
        </p:txBody>
      </p:sp>
      <p:sp>
        <p:nvSpPr>
          <p:cNvPr id="3" name="Title 2"/>
          <p:cNvSpPr>
            <a:spLocks noGrp="1"/>
          </p:cNvSpPr>
          <p:nvPr>
            <p:ph type="title"/>
          </p:nvPr>
        </p:nvSpPr>
        <p:spPr>
          <a:xfrm>
            <a:off x="762000" y="228600"/>
            <a:ext cx="6248400" cy="152400"/>
          </a:xfrm>
        </p:spPr>
        <p:txBody>
          <a:bodyPr>
            <a:normAutofit fontScale="90000"/>
          </a:bodyPr>
          <a:lstStyle/>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80999"/>
            <a:ext cx="5410200" cy="6210689"/>
          </a:xfrm>
          <a:prstGeom prst="rect">
            <a:avLst/>
          </a:prstGeom>
        </p:spPr>
      </p:pic>
    </p:spTree>
    <p:extLst>
      <p:ext uri="{BB962C8B-B14F-4D97-AF65-F5344CB8AC3E}">
        <p14:creationId xmlns:p14="http://schemas.microsoft.com/office/powerpoint/2010/main" val="1683128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endParaRPr lang="en-US" sz="2800" dirty="0"/>
          </a:p>
          <a:p>
            <a:endParaRPr lang="en-CA" sz="2800" dirty="0"/>
          </a:p>
        </p:txBody>
      </p:sp>
      <p:sp>
        <p:nvSpPr>
          <p:cNvPr id="3" name="Title 2"/>
          <p:cNvSpPr>
            <a:spLocks noGrp="1"/>
          </p:cNvSpPr>
          <p:nvPr>
            <p:ph type="title"/>
          </p:nvPr>
        </p:nvSpPr>
        <p:spPr>
          <a:xfrm>
            <a:off x="304800" y="152400"/>
            <a:ext cx="8001000" cy="685800"/>
          </a:xfrm>
        </p:spPr>
        <p:txBody>
          <a:bodyPr>
            <a:normAutofit/>
          </a:bodyPr>
          <a:lstStyle/>
          <a:p>
            <a:r>
              <a:rPr lang="en-CA" sz="2000" b="1" dirty="0" smtClean="0">
                <a:solidFill>
                  <a:srgbClr val="FFFF66"/>
                </a:solidFill>
              </a:rPr>
              <a:t>Disorders of the male reproductive system</a:t>
            </a:r>
            <a:endParaRPr lang="en-CA" sz="2000" b="1" dirty="0">
              <a:solidFill>
                <a:srgbClr val="FFFF66"/>
              </a:solidFill>
            </a:endParaRPr>
          </a:p>
        </p:txBody>
      </p:sp>
      <p:sp>
        <p:nvSpPr>
          <p:cNvPr id="4" name="TextBox 3"/>
          <p:cNvSpPr txBox="1"/>
          <p:nvPr/>
        </p:nvSpPr>
        <p:spPr>
          <a:xfrm>
            <a:off x="338191" y="820220"/>
            <a:ext cx="8229600" cy="2677656"/>
          </a:xfrm>
          <a:prstGeom prst="rect">
            <a:avLst/>
          </a:prstGeom>
          <a:noFill/>
        </p:spPr>
        <p:txBody>
          <a:bodyPr wrap="square" rtlCol="0">
            <a:spAutoFit/>
          </a:bodyPr>
          <a:lstStyle/>
          <a:p>
            <a:r>
              <a:rPr lang="en-US" sz="2400" b="1" dirty="0" smtClean="0">
                <a:solidFill>
                  <a:srgbClr val="FFFF00"/>
                </a:solidFill>
              </a:rPr>
              <a:t>Erectile Dysfunction (ED):</a:t>
            </a:r>
          </a:p>
          <a:p>
            <a:pPr marL="285750" indent="-285750">
              <a:buFont typeface="Arial" panose="020B0604020202020204" pitchFamily="34" charset="0"/>
              <a:buChar char="•"/>
            </a:pPr>
            <a:r>
              <a:rPr lang="en-US" sz="2400" dirty="0" smtClean="0"/>
              <a:t>Inability to produce and maintain an erection.</a:t>
            </a:r>
          </a:p>
          <a:p>
            <a:pPr marL="285750" indent="-285750">
              <a:buFont typeface="Arial" panose="020B0604020202020204" pitchFamily="34" charset="0"/>
              <a:buChar char="•"/>
            </a:pPr>
            <a:r>
              <a:rPr lang="en-US" sz="2400" dirty="0" smtClean="0"/>
              <a:t>Causes can be aging and conditions related to blood flow  like high blood pressure and atherosclerosis and some medications such as alcohol and illicit drugs.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p:txBody>
      </p:sp>
      <p:pic>
        <p:nvPicPr>
          <p:cNvPr id="5" name="Picture 4"/>
          <p:cNvPicPr>
            <a:picLocks noChangeAspect="1"/>
          </p:cNvPicPr>
          <p:nvPr/>
        </p:nvPicPr>
        <p:blipFill>
          <a:blip r:embed="rId3"/>
          <a:stretch>
            <a:fillRect/>
          </a:stretch>
        </p:blipFill>
        <p:spPr>
          <a:xfrm>
            <a:off x="6717479" y="2426313"/>
            <a:ext cx="2143125" cy="2143125"/>
          </a:xfrm>
          <a:prstGeom prst="rect">
            <a:avLst/>
          </a:prstGeom>
        </p:spPr>
      </p:pic>
      <p:sp>
        <p:nvSpPr>
          <p:cNvPr id="6" name="TextBox 5"/>
          <p:cNvSpPr txBox="1"/>
          <p:nvPr/>
        </p:nvSpPr>
        <p:spPr>
          <a:xfrm>
            <a:off x="375007" y="3050111"/>
            <a:ext cx="5181600" cy="1938992"/>
          </a:xfrm>
          <a:prstGeom prst="rect">
            <a:avLst/>
          </a:prstGeom>
          <a:noFill/>
        </p:spPr>
        <p:txBody>
          <a:bodyPr wrap="square" rtlCol="0">
            <a:spAutoFit/>
          </a:bodyPr>
          <a:lstStyle/>
          <a:p>
            <a:r>
              <a:rPr lang="en-US" sz="2400" b="1" dirty="0" smtClean="0">
                <a:solidFill>
                  <a:srgbClr val="FFFF00"/>
                </a:solidFill>
              </a:rPr>
              <a:t>Benign prostatic hyperplasia (BPH):</a:t>
            </a:r>
          </a:p>
          <a:p>
            <a:pPr marL="285750" indent="-285750">
              <a:buFont typeface="Arial" panose="020B0604020202020204" pitchFamily="34" charset="0"/>
              <a:buChar char="•"/>
            </a:pPr>
            <a:r>
              <a:rPr lang="en-US" sz="2400" dirty="0" smtClean="0"/>
              <a:t>Enlargement of the prostate gland</a:t>
            </a:r>
          </a:p>
          <a:p>
            <a:pPr marL="285750" indent="-285750">
              <a:buFont typeface="Arial" panose="020B0604020202020204" pitchFamily="34" charset="0"/>
              <a:buChar char="•"/>
            </a:pPr>
            <a:r>
              <a:rPr lang="en-US" sz="2400" dirty="0" smtClean="0"/>
              <a:t>This can force the bladder to work harder since the gland swells up around the urethra.</a:t>
            </a:r>
            <a:endParaRPr lang="en-US" sz="2400" dirty="0"/>
          </a:p>
        </p:txBody>
      </p:sp>
      <p:pic>
        <p:nvPicPr>
          <p:cNvPr id="7" name="Picture 6"/>
          <p:cNvPicPr>
            <a:picLocks noChangeAspect="1"/>
          </p:cNvPicPr>
          <p:nvPr/>
        </p:nvPicPr>
        <p:blipFill>
          <a:blip r:embed="rId4"/>
          <a:stretch>
            <a:fillRect/>
          </a:stretch>
        </p:blipFill>
        <p:spPr>
          <a:xfrm>
            <a:off x="4324136" y="4525548"/>
            <a:ext cx="2750906" cy="2292422"/>
          </a:xfrm>
          <a:prstGeom prst="rect">
            <a:avLst/>
          </a:prstGeom>
        </p:spPr>
      </p:pic>
    </p:spTree>
    <p:extLst>
      <p:ext uri="{BB962C8B-B14F-4D97-AF65-F5344CB8AC3E}">
        <p14:creationId xmlns:p14="http://schemas.microsoft.com/office/powerpoint/2010/main" val="33486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28600"/>
            <a:ext cx="6324600" cy="1569660"/>
          </a:xfrm>
          <a:prstGeom prst="rect">
            <a:avLst/>
          </a:prstGeom>
          <a:noFill/>
        </p:spPr>
        <p:txBody>
          <a:bodyPr wrap="square" rtlCol="0">
            <a:spAutoFit/>
          </a:bodyPr>
          <a:lstStyle/>
          <a:p>
            <a:r>
              <a:rPr lang="en-US" sz="2400" b="1" dirty="0" smtClean="0">
                <a:solidFill>
                  <a:srgbClr val="FFFF00"/>
                </a:solidFill>
              </a:rPr>
              <a:t>Prostate cancer:</a:t>
            </a:r>
          </a:p>
          <a:p>
            <a:pPr marL="285750" indent="-285750">
              <a:buFont typeface="Arial" panose="020B0604020202020204" pitchFamily="34" charset="0"/>
              <a:buChar char="•"/>
            </a:pPr>
            <a:r>
              <a:rPr lang="en-US" sz="2400" dirty="0" smtClean="0"/>
              <a:t>1 in 7 men will get it</a:t>
            </a:r>
          </a:p>
          <a:p>
            <a:pPr marL="285750" indent="-285750">
              <a:buFont typeface="Arial" panose="020B0604020202020204" pitchFamily="34" charset="0"/>
              <a:buChar char="•"/>
            </a:pPr>
            <a:r>
              <a:rPr lang="en-US" sz="2400" dirty="0" smtClean="0"/>
              <a:t>Will metastasize </a:t>
            </a:r>
          </a:p>
          <a:p>
            <a:pPr marL="285750" indent="-285750">
              <a:buFont typeface="Arial" panose="020B0604020202020204" pitchFamily="34" charset="0"/>
              <a:buChar char="•"/>
            </a:pPr>
            <a:endParaRPr lang="en-US" sz="2400" dirty="0"/>
          </a:p>
        </p:txBody>
      </p:sp>
      <p:pic>
        <p:nvPicPr>
          <p:cNvPr id="6" name="Picture 5"/>
          <p:cNvPicPr>
            <a:picLocks noChangeAspect="1"/>
          </p:cNvPicPr>
          <p:nvPr/>
        </p:nvPicPr>
        <p:blipFill>
          <a:blip r:embed="rId3"/>
          <a:stretch>
            <a:fillRect/>
          </a:stretch>
        </p:blipFill>
        <p:spPr>
          <a:xfrm>
            <a:off x="5105400" y="152400"/>
            <a:ext cx="3338513" cy="2268564"/>
          </a:xfrm>
          <a:prstGeom prst="rect">
            <a:avLst/>
          </a:prstGeom>
        </p:spPr>
      </p:pic>
      <p:sp>
        <p:nvSpPr>
          <p:cNvPr id="7" name="TextBox 6"/>
          <p:cNvSpPr txBox="1"/>
          <p:nvPr/>
        </p:nvSpPr>
        <p:spPr>
          <a:xfrm>
            <a:off x="685800" y="2667000"/>
            <a:ext cx="7010400" cy="1938992"/>
          </a:xfrm>
          <a:prstGeom prst="rect">
            <a:avLst/>
          </a:prstGeom>
          <a:noFill/>
        </p:spPr>
        <p:txBody>
          <a:bodyPr wrap="square" rtlCol="0">
            <a:spAutoFit/>
          </a:bodyPr>
          <a:lstStyle/>
          <a:p>
            <a:r>
              <a:rPr lang="en-US" sz="2400" b="1" dirty="0" smtClean="0">
                <a:solidFill>
                  <a:srgbClr val="FFFF00"/>
                </a:solidFill>
              </a:rPr>
              <a:t>Testicular cancer:</a:t>
            </a:r>
          </a:p>
          <a:p>
            <a:pPr marL="285750" indent="-285750">
              <a:buFont typeface="Arial" panose="020B0604020202020204" pitchFamily="34" charset="0"/>
              <a:buChar char="•"/>
            </a:pPr>
            <a:r>
              <a:rPr lang="en-US" sz="2400" dirty="0" smtClean="0"/>
              <a:t>Most common type in men 15 to 35 years of age</a:t>
            </a:r>
          </a:p>
          <a:p>
            <a:pPr marL="285750" indent="-285750">
              <a:buFont typeface="Arial" panose="020B0604020202020204" pitchFamily="34" charset="0"/>
              <a:buChar char="•"/>
            </a:pPr>
            <a:r>
              <a:rPr lang="en-US" sz="2400" dirty="0" smtClean="0"/>
              <a:t>Most curable if caught early on… 100%</a:t>
            </a:r>
          </a:p>
          <a:p>
            <a:pPr marL="285750" indent="-285750">
              <a:buFont typeface="Arial" panose="020B0604020202020204" pitchFamily="34" charset="0"/>
              <a:buChar char="•"/>
            </a:pPr>
            <a:r>
              <a:rPr lang="en-US" sz="2400" dirty="0" smtClean="0"/>
              <a:t>Monthly testicular exams!</a:t>
            </a:r>
          </a:p>
          <a:p>
            <a:pPr marL="285750" indent="-285750">
              <a:buFont typeface="Arial" panose="020B0604020202020204" pitchFamily="34" charset="0"/>
              <a:buChar char="•"/>
            </a:pPr>
            <a:endParaRPr lang="en-US" sz="2400" dirty="0"/>
          </a:p>
        </p:txBody>
      </p:sp>
      <p:pic>
        <p:nvPicPr>
          <p:cNvPr id="8" name="Picture 7"/>
          <p:cNvPicPr>
            <a:picLocks noChangeAspect="1"/>
          </p:cNvPicPr>
          <p:nvPr/>
        </p:nvPicPr>
        <p:blipFill>
          <a:blip r:embed="rId4"/>
          <a:stretch>
            <a:fillRect/>
          </a:stretch>
        </p:blipFill>
        <p:spPr>
          <a:xfrm>
            <a:off x="5486400" y="4038600"/>
            <a:ext cx="3276600" cy="2600476"/>
          </a:xfrm>
          <a:prstGeom prst="rect">
            <a:avLst/>
          </a:prstGeom>
        </p:spPr>
      </p:pic>
    </p:spTree>
    <p:extLst>
      <p:ext uri="{BB962C8B-B14F-4D97-AF65-F5344CB8AC3E}">
        <p14:creationId xmlns:p14="http://schemas.microsoft.com/office/powerpoint/2010/main" val="77285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additive="base">
                                        <p:cTn id="4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 calcmode="lin" valueType="num">
                                      <p:cBhvr additive="base">
                                        <p:cTn id="4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endParaRPr lang="en-US" sz="2800" dirty="0"/>
          </a:p>
          <a:p>
            <a:endParaRPr lang="en-CA" sz="2800" dirty="0"/>
          </a:p>
        </p:txBody>
      </p:sp>
      <p:sp>
        <p:nvSpPr>
          <p:cNvPr id="3" name="Title 2"/>
          <p:cNvSpPr>
            <a:spLocks noGrp="1"/>
          </p:cNvSpPr>
          <p:nvPr>
            <p:ph type="title"/>
          </p:nvPr>
        </p:nvSpPr>
        <p:spPr>
          <a:xfrm>
            <a:off x="76200" y="228600"/>
            <a:ext cx="8686800" cy="762000"/>
          </a:xfrm>
        </p:spPr>
        <p:txBody>
          <a:bodyPr>
            <a:noAutofit/>
          </a:bodyPr>
          <a:lstStyle/>
          <a:p>
            <a:r>
              <a:rPr lang="en-CA" sz="2400" dirty="0" smtClean="0">
                <a:solidFill>
                  <a:srgbClr val="FFFF00"/>
                </a:solidFill>
              </a:rPr>
              <a:t>Conditions affecting female reproductive system</a:t>
            </a:r>
            <a:endParaRPr lang="en-CA" sz="2400" dirty="0">
              <a:solidFill>
                <a:srgbClr val="FFFF00"/>
              </a:solidFill>
            </a:endParaRPr>
          </a:p>
        </p:txBody>
      </p:sp>
      <p:sp>
        <p:nvSpPr>
          <p:cNvPr id="4" name="TextBox 3"/>
          <p:cNvSpPr txBox="1"/>
          <p:nvPr/>
        </p:nvSpPr>
        <p:spPr>
          <a:xfrm>
            <a:off x="381000" y="1371600"/>
            <a:ext cx="7467600" cy="1938992"/>
          </a:xfrm>
          <a:prstGeom prst="rect">
            <a:avLst/>
          </a:prstGeom>
          <a:noFill/>
        </p:spPr>
        <p:txBody>
          <a:bodyPr wrap="square" rtlCol="0">
            <a:spAutoFit/>
          </a:bodyPr>
          <a:lstStyle/>
          <a:p>
            <a:r>
              <a:rPr lang="en-US" sz="2400" b="1" dirty="0" smtClean="0">
                <a:solidFill>
                  <a:srgbClr val="FFFF00"/>
                </a:solidFill>
              </a:rPr>
              <a:t>Endometriosis: </a:t>
            </a:r>
          </a:p>
          <a:p>
            <a:pPr marL="285750" indent="-285750">
              <a:buFont typeface="Arial" panose="020B0604020202020204" pitchFamily="34" charset="0"/>
              <a:buChar char="•"/>
            </a:pPr>
            <a:r>
              <a:rPr lang="en-US" sz="2400" dirty="0" smtClean="0"/>
              <a:t>Presence of endometrial tissue outside the uterus…causes chronic pelvic pain</a:t>
            </a:r>
          </a:p>
          <a:p>
            <a:pPr marL="285750" indent="-285750">
              <a:buFont typeface="Arial" panose="020B0604020202020204" pitchFamily="34" charset="0"/>
              <a:buChar char="•"/>
            </a:pPr>
            <a:r>
              <a:rPr lang="en-US" sz="2400" dirty="0" smtClean="0"/>
              <a:t>Can result in abnormal menstrual cycles or infertility. </a:t>
            </a:r>
            <a:endParaRPr lang="en-US" sz="2400" dirty="0"/>
          </a:p>
          <a:p>
            <a:pPr marL="285750" indent="-285750">
              <a:buFont typeface="Arial" panose="020B0604020202020204" pitchFamily="34" charset="0"/>
              <a:buChar char="•"/>
            </a:pPr>
            <a:endParaRPr lang="en-US" sz="2400" dirty="0"/>
          </a:p>
        </p:txBody>
      </p:sp>
      <p:pic>
        <p:nvPicPr>
          <p:cNvPr id="5" name="Picture 4"/>
          <p:cNvPicPr>
            <a:picLocks noChangeAspect="1"/>
          </p:cNvPicPr>
          <p:nvPr/>
        </p:nvPicPr>
        <p:blipFill>
          <a:blip r:embed="rId3"/>
          <a:stretch>
            <a:fillRect/>
          </a:stretch>
        </p:blipFill>
        <p:spPr>
          <a:xfrm>
            <a:off x="6334125" y="712321"/>
            <a:ext cx="2809875" cy="1628775"/>
          </a:xfrm>
          <a:prstGeom prst="rect">
            <a:avLst/>
          </a:prstGeom>
        </p:spPr>
      </p:pic>
      <p:sp>
        <p:nvSpPr>
          <p:cNvPr id="6" name="TextBox 5"/>
          <p:cNvSpPr txBox="1"/>
          <p:nvPr/>
        </p:nvSpPr>
        <p:spPr>
          <a:xfrm>
            <a:off x="381000" y="3048000"/>
            <a:ext cx="5105400" cy="3785652"/>
          </a:xfrm>
          <a:prstGeom prst="rect">
            <a:avLst/>
          </a:prstGeom>
          <a:noFill/>
        </p:spPr>
        <p:txBody>
          <a:bodyPr wrap="square" rtlCol="0">
            <a:spAutoFit/>
          </a:bodyPr>
          <a:lstStyle/>
          <a:p>
            <a:r>
              <a:rPr lang="en-US" sz="2400" b="1" dirty="0" smtClean="0">
                <a:solidFill>
                  <a:srgbClr val="FFFF00"/>
                </a:solidFill>
              </a:rPr>
              <a:t>Ovarian cancer:</a:t>
            </a:r>
          </a:p>
          <a:p>
            <a:pPr marL="285750" indent="-285750">
              <a:buFont typeface="Arial" panose="020B0604020202020204" pitchFamily="34" charset="0"/>
              <a:buChar char="•"/>
            </a:pPr>
            <a:r>
              <a:rPr lang="en-US" sz="2400" dirty="0" smtClean="0"/>
              <a:t>Prognosis not as good as testicular </a:t>
            </a:r>
          </a:p>
          <a:p>
            <a:pPr marL="285750" indent="-285750">
              <a:buFont typeface="Arial" panose="020B0604020202020204" pitchFamily="34" charset="0"/>
              <a:buChar char="•"/>
            </a:pPr>
            <a:r>
              <a:rPr lang="en-US" sz="2400" dirty="0" smtClean="0"/>
              <a:t>A silent cancer</a:t>
            </a:r>
          </a:p>
          <a:p>
            <a:pPr marL="285750" indent="-285750">
              <a:buFont typeface="Arial" panose="020B0604020202020204" pitchFamily="34" charset="0"/>
              <a:buChar char="•"/>
            </a:pPr>
            <a:r>
              <a:rPr lang="en-US" sz="2400" dirty="0" smtClean="0"/>
              <a:t>Can test for tumor marker DA-125 a protein antigen</a:t>
            </a:r>
          </a:p>
          <a:p>
            <a:pPr marL="285750" indent="-285750">
              <a:buFont typeface="Arial" panose="020B0604020202020204" pitchFamily="34" charset="0"/>
              <a:buChar char="•"/>
            </a:pPr>
            <a:r>
              <a:rPr lang="en-US" sz="2400" dirty="0" smtClean="0"/>
              <a:t>Surgery involves removal of both ovaries</a:t>
            </a:r>
          </a:p>
          <a:p>
            <a:pPr marL="285750" indent="-285750">
              <a:buFont typeface="Arial" panose="020B0604020202020204" pitchFamily="34" charset="0"/>
              <a:buChar char="•"/>
            </a:pPr>
            <a:r>
              <a:rPr lang="en-US" sz="2400" dirty="0" smtClean="0"/>
              <a:t>Women who have never had children are twice as likely to get it.</a:t>
            </a:r>
          </a:p>
          <a:p>
            <a:pPr marL="285750" indent="-285750">
              <a:buFont typeface="Arial" panose="020B0604020202020204" pitchFamily="34" charset="0"/>
              <a:buChar char="•"/>
            </a:pPr>
            <a:endParaRPr lang="en-US" sz="2400" dirty="0"/>
          </a:p>
        </p:txBody>
      </p:sp>
      <p:pic>
        <p:nvPicPr>
          <p:cNvPr id="7" name="Picture 6"/>
          <p:cNvPicPr>
            <a:picLocks noChangeAspect="1"/>
          </p:cNvPicPr>
          <p:nvPr/>
        </p:nvPicPr>
        <p:blipFill>
          <a:blip r:embed="rId4"/>
          <a:stretch>
            <a:fillRect/>
          </a:stretch>
        </p:blipFill>
        <p:spPr>
          <a:xfrm>
            <a:off x="5400675" y="3691592"/>
            <a:ext cx="3743325" cy="2766920"/>
          </a:xfrm>
          <a:prstGeom prst="rect">
            <a:avLst/>
          </a:prstGeom>
        </p:spPr>
      </p:pic>
    </p:spTree>
    <p:extLst>
      <p:ext uri="{BB962C8B-B14F-4D97-AF65-F5344CB8AC3E}">
        <p14:creationId xmlns:p14="http://schemas.microsoft.com/office/powerpoint/2010/main" val="13702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 calcmode="lin" valueType="num">
                                      <p:cBhvr additive="base">
                                        <p:cTn id="5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anim calcmode="lin" valueType="num">
                                      <p:cBhvr additive="base">
                                        <p:cTn id="6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457200"/>
            <a:ext cx="8001000" cy="5943600"/>
          </a:xfrm>
        </p:spPr>
        <p:txBody>
          <a:bodyPr>
            <a:normAutofit/>
          </a:bodyPr>
          <a:lstStyle/>
          <a:p>
            <a:r>
              <a:rPr lang="en-US" sz="2800" dirty="0"/>
              <a:t>The production of sperm is called </a:t>
            </a:r>
            <a:r>
              <a:rPr lang="en-US" sz="2800" b="1" dirty="0">
                <a:solidFill>
                  <a:srgbClr val="35EB3E"/>
                </a:solidFill>
              </a:rPr>
              <a:t>spermatogenesis</a:t>
            </a:r>
          </a:p>
          <a:p>
            <a:pPr marL="0" indent="0">
              <a:buNone/>
            </a:pPr>
            <a:r>
              <a:rPr lang="en-US" sz="2800" dirty="0"/>
              <a:t>		</a:t>
            </a:r>
            <a:r>
              <a:rPr lang="en-US" sz="2400" dirty="0"/>
              <a:t>undifferentiated cells</a:t>
            </a:r>
          </a:p>
          <a:p>
            <a:pPr marL="0" indent="0">
              <a:buNone/>
            </a:pPr>
            <a:endParaRPr lang="en-US" sz="2400" dirty="0"/>
          </a:p>
          <a:p>
            <a:pPr marL="0" indent="0">
              <a:buNone/>
            </a:pPr>
            <a:r>
              <a:rPr lang="en-US" sz="2400" dirty="0"/>
              <a:t>Undifferentiated cells		      </a:t>
            </a:r>
            <a:r>
              <a:rPr lang="en-US" sz="2400" dirty="0" err="1"/>
              <a:t>spermatogonia</a:t>
            </a:r>
            <a:endParaRPr lang="en-US" sz="2400" dirty="0"/>
          </a:p>
          <a:p>
            <a:pPr marL="0" indent="0">
              <a:buNone/>
            </a:pPr>
            <a:endParaRPr lang="en-US" sz="2400" dirty="0"/>
          </a:p>
          <a:p>
            <a:pPr marL="0" indent="0">
              <a:buNone/>
            </a:pPr>
            <a:endParaRPr lang="en-US" sz="2400" dirty="0"/>
          </a:p>
          <a:p>
            <a:pPr marL="0" indent="0">
              <a:buNone/>
            </a:pPr>
            <a:r>
              <a:rPr lang="en-US" sz="2400" dirty="0"/>
              <a:t>			          primary spermatocytes (46)</a:t>
            </a:r>
          </a:p>
          <a:p>
            <a:pPr marL="0" indent="0">
              <a:buNone/>
            </a:pPr>
            <a:endParaRPr lang="en-US" sz="2400" dirty="0"/>
          </a:p>
          <a:p>
            <a:pPr marL="0" indent="0">
              <a:buNone/>
            </a:pPr>
            <a:r>
              <a:rPr lang="en-US" sz="2400" dirty="0"/>
              <a:t>Secondary spermatocytes (23)     secondary spermatocytes (23)</a:t>
            </a:r>
          </a:p>
          <a:p>
            <a:pPr marL="0" indent="0">
              <a:buNone/>
            </a:pPr>
            <a:endParaRPr lang="en-US" sz="2400" dirty="0"/>
          </a:p>
          <a:p>
            <a:pPr marL="0" indent="0">
              <a:buNone/>
            </a:pPr>
            <a:r>
              <a:rPr lang="en-US" sz="2400" dirty="0"/>
              <a:t>      2 Spermatids (23)			   2 spermatids (23)</a:t>
            </a:r>
          </a:p>
          <a:p>
            <a:pPr marL="0" indent="0">
              <a:buNone/>
            </a:pPr>
            <a:endParaRPr lang="en-US" sz="2400" dirty="0"/>
          </a:p>
          <a:p>
            <a:pPr marL="0" indent="0">
              <a:buNone/>
            </a:pPr>
            <a:r>
              <a:rPr lang="en-US" sz="2400" dirty="0"/>
              <a:t>    </a:t>
            </a:r>
            <a:r>
              <a:rPr lang="en-US" sz="2400" dirty="0" smtClean="0"/>
              <a:t>2 Spermatozoa </a:t>
            </a:r>
            <a:r>
              <a:rPr lang="en-US" sz="2400" dirty="0"/>
              <a:t>(23)			  </a:t>
            </a:r>
            <a:r>
              <a:rPr lang="en-US" sz="2400" dirty="0" smtClean="0"/>
              <a:t>2   </a:t>
            </a:r>
            <a:r>
              <a:rPr lang="en-US" sz="2400" dirty="0"/>
              <a:t>spermatozoa (23)</a:t>
            </a:r>
          </a:p>
          <a:p>
            <a:pPr marL="0" indent="0">
              <a:buNone/>
            </a:pPr>
            <a:endParaRPr lang="en-US" sz="2800" dirty="0"/>
          </a:p>
          <a:p>
            <a:pPr marL="0" indent="0">
              <a:buNone/>
            </a:pPr>
            <a:endParaRPr lang="en-CA" sz="2800" dirty="0"/>
          </a:p>
        </p:txBody>
      </p:sp>
      <p:sp>
        <p:nvSpPr>
          <p:cNvPr id="3" name="Title 2"/>
          <p:cNvSpPr>
            <a:spLocks noGrp="1"/>
          </p:cNvSpPr>
          <p:nvPr>
            <p:ph type="title"/>
          </p:nvPr>
        </p:nvSpPr>
        <p:spPr>
          <a:xfrm>
            <a:off x="762000" y="228600"/>
            <a:ext cx="6248400" cy="152400"/>
          </a:xfrm>
        </p:spPr>
        <p:txBody>
          <a:bodyPr>
            <a:normAutofit fontScale="90000"/>
          </a:bodyPr>
          <a:lstStyle/>
          <a:p>
            <a:endParaRPr lang="en-CA" dirty="0"/>
          </a:p>
        </p:txBody>
      </p:sp>
      <p:cxnSp>
        <p:nvCxnSpPr>
          <p:cNvPr id="5" name="Straight Arrow Connector 4"/>
          <p:cNvCxnSpPr/>
          <p:nvPr/>
        </p:nvCxnSpPr>
        <p:spPr>
          <a:xfrm flipH="1">
            <a:off x="2895600" y="1447800"/>
            <a:ext cx="1295400" cy="533400"/>
          </a:xfrm>
          <a:prstGeom prst="straightConnector1">
            <a:avLst/>
          </a:prstGeom>
          <a:ln w="57150">
            <a:solidFill>
              <a:srgbClr val="F927FE"/>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152900" y="1447800"/>
            <a:ext cx="1181100" cy="533400"/>
          </a:xfrm>
          <a:prstGeom prst="straightConnector1">
            <a:avLst/>
          </a:prstGeom>
          <a:ln w="57150">
            <a:solidFill>
              <a:srgbClr val="F927FE"/>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495925" y="2362200"/>
            <a:ext cx="0" cy="914400"/>
          </a:xfrm>
          <a:prstGeom prst="straightConnector1">
            <a:avLst/>
          </a:prstGeom>
          <a:ln w="57150">
            <a:solidFill>
              <a:srgbClr val="F927FE"/>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124202" y="3695700"/>
            <a:ext cx="2402896" cy="342900"/>
          </a:xfrm>
          <a:prstGeom prst="straightConnector1">
            <a:avLst/>
          </a:prstGeom>
          <a:ln w="57150">
            <a:solidFill>
              <a:srgbClr val="F927FE"/>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527098" y="3695700"/>
            <a:ext cx="568902" cy="457200"/>
          </a:xfrm>
          <a:prstGeom prst="straightConnector1">
            <a:avLst/>
          </a:prstGeom>
          <a:ln w="57150">
            <a:solidFill>
              <a:srgbClr val="F927FE"/>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828800" y="4495800"/>
            <a:ext cx="0" cy="533400"/>
          </a:xfrm>
          <a:prstGeom prst="straightConnector1">
            <a:avLst/>
          </a:prstGeom>
          <a:ln w="57150">
            <a:solidFill>
              <a:srgbClr val="F927FE"/>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019800" y="4572000"/>
            <a:ext cx="1" cy="457200"/>
          </a:xfrm>
          <a:prstGeom prst="straightConnector1">
            <a:avLst/>
          </a:prstGeom>
          <a:ln w="57150">
            <a:solidFill>
              <a:srgbClr val="F927FE"/>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828800" y="5410200"/>
            <a:ext cx="0" cy="533400"/>
          </a:xfrm>
          <a:prstGeom prst="straightConnector1">
            <a:avLst/>
          </a:prstGeom>
          <a:ln w="57150">
            <a:solidFill>
              <a:srgbClr val="F927FE"/>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044046" y="5410200"/>
            <a:ext cx="0" cy="533400"/>
          </a:xfrm>
          <a:prstGeom prst="straightConnector1">
            <a:avLst/>
          </a:prstGeom>
          <a:ln w="57150">
            <a:solidFill>
              <a:srgbClr val="F927F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19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 calcmode="lin" valueType="num">
                                      <p:cBhvr additive="base">
                                        <p:cTn id="6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10" end="10"/>
                                            </p:txEl>
                                          </p:spTgt>
                                        </p:tgtEl>
                                        <p:attrNameLst>
                                          <p:attrName>style.visibility</p:attrName>
                                        </p:attrNameLst>
                                      </p:cBhvr>
                                      <p:to>
                                        <p:strVal val="visible"/>
                                      </p:to>
                                    </p:set>
                                    <p:anim calcmode="lin" valueType="num">
                                      <p:cBhvr additive="base">
                                        <p:cTn id="7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
                                            <p:txEl>
                                              <p:pRg st="12" end="12"/>
                                            </p:txEl>
                                          </p:spTgt>
                                        </p:tgtEl>
                                        <p:attrNameLst>
                                          <p:attrName>style.visibility</p:attrName>
                                        </p:attrNameLst>
                                      </p:cBhvr>
                                      <p:to>
                                        <p:strVal val="visible"/>
                                      </p:to>
                                    </p:set>
                                    <p:anim calcmode="lin" valueType="num">
                                      <p:cBhvr additive="base">
                                        <p:cTn id="9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838200"/>
            <a:ext cx="8229600" cy="304800"/>
          </a:xfrm>
        </p:spPr>
        <p:txBody>
          <a:bodyPr>
            <a:normAutofit fontScale="92500" lnSpcReduction="20000"/>
          </a:bodyPr>
          <a:lstStyle/>
          <a:p>
            <a:endParaRPr lang="en-CA" dirty="0"/>
          </a:p>
        </p:txBody>
      </p:sp>
      <p:sp>
        <p:nvSpPr>
          <p:cNvPr id="3" name="Title 2"/>
          <p:cNvSpPr>
            <a:spLocks noGrp="1"/>
          </p:cNvSpPr>
          <p:nvPr>
            <p:ph type="title"/>
          </p:nvPr>
        </p:nvSpPr>
        <p:spPr>
          <a:xfrm>
            <a:off x="762000" y="228600"/>
            <a:ext cx="6248400" cy="609600"/>
          </a:xfrm>
        </p:spPr>
        <p:txBody>
          <a:bodyPr>
            <a:normAutofit/>
          </a:bodyPr>
          <a:lstStyle/>
          <a:p>
            <a:r>
              <a:rPr lang="en-US" sz="2800" cap="none" dirty="0"/>
              <a:t>Sperm</a:t>
            </a:r>
            <a:endParaRPr lang="en-CA" sz="2800" cap="none" dirty="0"/>
          </a:p>
        </p:txBody>
      </p:sp>
      <p:sp>
        <p:nvSpPr>
          <p:cNvPr id="5" name="Freeform 4"/>
          <p:cNvSpPr/>
          <p:nvPr/>
        </p:nvSpPr>
        <p:spPr>
          <a:xfrm>
            <a:off x="5915025" y="1957388"/>
            <a:ext cx="1643063" cy="1785937"/>
          </a:xfrm>
          <a:custGeom>
            <a:avLst/>
            <a:gdLst>
              <a:gd name="connsiteX0" fmla="*/ 14288 w 1643063"/>
              <a:gd name="connsiteY0" fmla="*/ 714375 h 1785937"/>
              <a:gd name="connsiteX1" fmla="*/ 28575 w 1643063"/>
              <a:gd name="connsiteY1" fmla="*/ 642937 h 1785937"/>
              <a:gd name="connsiteX2" fmla="*/ 42863 w 1643063"/>
              <a:gd name="connsiteY2" fmla="*/ 200025 h 1785937"/>
              <a:gd name="connsiteX3" fmla="*/ 100013 w 1643063"/>
              <a:gd name="connsiteY3" fmla="*/ 71437 h 1785937"/>
              <a:gd name="connsiteX4" fmla="*/ 185738 w 1643063"/>
              <a:gd name="connsiteY4" fmla="*/ 14287 h 1785937"/>
              <a:gd name="connsiteX5" fmla="*/ 242888 w 1643063"/>
              <a:gd name="connsiteY5" fmla="*/ 0 h 1785937"/>
              <a:gd name="connsiteX6" fmla="*/ 385763 w 1643063"/>
              <a:gd name="connsiteY6" fmla="*/ 14287 h 1785937"/>
              <a:gd name="connsiteX7" fmla="*/ 485775 w 1643063"/>
              <a:gd name="connsiteY7" fmla="*/ 42862 h 1785937"/>
              <a:gd name="connsiteX8" fmla="*/ 571500 w 1643063"/>
              <a:gd name="connsiteY8" fmla="*/ 100012 h 1785937"/>
              <a:gd name="connsiteX9" fmla="*/ 614363 w 1643063"/>
              <a:gd name="connsiteY9" fmla="*/ 114300 h 1785937"/>
              <a:gd name="connsiteX10" fmla="*/ 700088 w 1643063"/>
              <a:gd name="connsiteY10" fmla="*/ 157162 h 1785937"/>
              <a:gd name="connsiteX11" fmla="*/ 771525 w 1643063"/>
              <a:gd name="connsiteY11" fmla="*/ 214312 h 1785937"/>
              <a:gd name="connsiteX12" fmla="*/ 814388 w 1643063"/>
              <a:gd name="connsiteY12" fmla="*/ 257175 h 1785937"/>
              <a:gd name="connsiteX13" fmla="*/ 900113 w 1643063"/>
              <a:gd name="connsiteY13" fmla="*/ 300037 h 1785937"/>
              <a:gd name="connsiteX14" fmla="*/ 928688 w 1643063"/>
              <a:gd name="connsiteY14" fmla="*/ 342900 h 1785937"/>
              <a:gd name="connsiteX15" fmla="*/ 971550 w 1643063"/>
              <a:gd name="connsiteY15" fmla="*/ 357187 h 1785937"/>
              <a:gd name="connsiteX16" fmla="*/ 1014413 w 1643063"/>
              <a:gd name="connsiteY16" fmla="*/ 385762 h 1785937"/>
              <a:gd name="connsiteX17" fmla="*/ 1042988 w 1643063"/>
              <a:gd name="connsiteY17" fmla="*/ 428625 h 1785937"/>
              <a:gd name="connsiteX18" fmla="*/ 1085850 w 1643063"/>
              <a:gd name="connsiteY18" fmla="*/ 442912 h 1785937"/>
              <a:gd name="connsiteX19" fmla="*/ 1171575 w 1643063"/>
              <a:gd name="connsiteY19" fmla="*/ 500062 h 1785937"/>
              <a:gd name="connsiteX20" fmla="*/ 1214438 w 1643063"/>
              <a:gd name="connsiteY20" fmla="*/ 514350 h 1785937"/>
              <a:gd name="connsiteX21" fmla="*/ 1300163 w 1643063"/>
              <a:gd name="connsiteY21" fmla="*/ 571500 h 1785937"/>
              <a:gd name="connsiteX22" fmla="*/ 1343025 w 1643063"/>
              <a:gd name="connsiteY22" fmla="*/ 614362 h 1785937"/>
              <a:gd name="connsiteX23" fmla="*/ 1385888 w 1643063"/>
              <a:gd name="connsiteY23" fmla="*/ 628650 h 1785937"/>
              <a:gd name="connsiteX24" fmla="*/ 1414463 w 1643063"/>
              <a:gd name="connsiteY24" fmla="*/ 671512 h 1785937"/>
              <a:gd name="connsiteX25" fmla="*/ 1500188 w 1643063"/>
              <a:gd name="connsiteY25" fmla="*/ 728662 h 1785937"/>
              <a:gd name="connsiteX26" fmla="*/ 1528763 w 1643063"/>
              <a:gd name="connsiteY26" fmla="*/ 771525 h 1785937"/>
              <a:gd name="connsiteX27" fmla="*/ 1600200 w 1643063"/>
              <a:gd name="connsiteY27" fmla="*/ 828675 h 1785937"/>
              <a:gd name="connsiteX28" fmla="*/ 1628775 w 1643063"/>
              <a:gd name="connsiteY28" fmla="*/ 914400 h 1785937"/>
              <a:gd name="connsiteX29" fmla="*/ 1643063 w 1643063"/>
              <a:gd name="connsiteY29" fmla="*/ 957262 h 1785937"/>
              <a:gd name="connsiteX30" fmla="*/ 1614488 w 1643063"/>
              <a:gd name="connsiteY30" fmla="*/ 1143000 h 1785937"/>
              <a:gd name="connsiteX31" fmla="*/ 1585913 w 1643063"/>
              <a:gd name="connsiteY31" fmla="*/ 1185862 h 1785937"/>
              <a:gd name="connsiteX32" fmla="*/ 1543050 w 1643063"/>
              <a:gd name="connsiteY32" fmla="*/ 1214437 h 1785937"/>
              <a:gd name="connsiteX33" fmla="*/ 1457325 w 1643063"/>
              <a:gd name="connsiteY33" fmla="*/ 1271587 h 1785937"/>
              <a:gd name="connsiteX34" fmla="*/ 1371600 w 1643063"/>
              <a:gd name="connsiteY34" fmla="*/ 1314450 h 1785937"/>
              <a:gd name="connsiteX35" fmla="*/ 1328738 w 1643063"/>
              <a:gd name="connsiteY35" fmla="*/ 1343025 h 1785937"/>
              <a:gd name="connsiteX36" fmla="*/ 1243013 w 1643063"/>
              <a:gd name="connsiteY36" fmla="*/ 1371600 h 1785937"/>
              <a:gd name="connsiteX37" fmla="*/ 1157288 w 1643063"/>
              <a:gd name="connsiteY37" fmla="*/ 1428750 h 1785937"/>
              <a:gd name="connsiteX38" fmla="*/ 1071563 w 1643063"/>
              <a:gd name="connsiteY38" fmla="*/ 1457325 h 1785937"/>
              <a:gd name="connsiteX39" fmla="*/ 1028700 w 1643063"/>
              <a:gd name="connsiteY39" fmla="*/ 1471612 h 1785937"/>
              <a:gd name="connsiteX40" fmla="*/ 985838 w 1643063"/>
              <a:gd name="connsiteY40" fmla="*/ 1500187 h 1785937"/>
              <a:gd name="connsiteX41" fmla="*/ 900113 w 1643063"/>
              <a:gd name="connsiteY41" fmla="*/ 1528762 h 1785937"/>
              <a:gd name="connsiteX42" fmla="*/ 857250 w 1643063"/>
              <a:gd name="connsiteY42" fmla="*/ 1557337 h 1785937"/>
              <a:gd name="connsiteX43" fmla="*/ 771525 w 1643063"/>
              <a:gd name="connsiteY43" fmla="*/ 1585912 h 1785937"/>
              <a:gd name="connsiteX44" fmla="*/ 642938 w 1643063"/>
              <a:gd name="connsiteY44" fmla="*/ 1643062 h 1785937"/>
              <a:gd name="connsiteX45" fmla="*/ 600075 w 1643063"/>
              <a:gd name="connsiteY45" fmla="*/ 1657350 h 1785937"/>
              <a:gd name="connsiteX46" fmla="*/ 514350 w 1643063"/>
              <a:gd name="connsiteY46" fmla="*/ 1700212 h 1785937"/>
              <a:gd name="connsiteX47" fmla="*/ 471488 w 1643063"/>
              <a:gd name="connsiteY47" fmla="*/ 1728787 h 1785937"/>
              <a:gd name="connsiteX48" fmla="*/ 328613 w 1643063"/>
              <a:gd name="connsiteY48" fmla="*/ 1771650 h 1785937"/>
              <a:gd name="connsiteX49" fmla="*/ 285750 w 1643063"/>
              <a:gd name="connsiteY49" fmla="*/ 1785937 h 1785937"/>
              <a:gd name="connsiteX50" fmla="*/ 128588 w 1643063"/>
              <a:gd name="connsiteY50" fmla="*/ 1757362 h 1785937"/>
              <a:gd name="connsiteX51" fmla="*/ 42863 w 1643063"/>
              <a:gd name="connsiteY51" fmla="*/ 1700212 h 1785937"/>
              <a:gd name="connsiteX52" fmla="*/ 0 w 1643063"/>
              <a:gd name="connsiteY52" fmla="*/ 1414462 h 1785937"/>
              <a:gd name="connsiteX53" fmla="*/ 14288 w 1643063"/>
              <a:gd name="connsiteY53" fmla="*/ 714375 h 178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43063" h="1785937">
                <a:moveTo>
                  <a:pt x="14288" y="714375"/>
                </a:moveTo>
                <a:cubicBezTo>
                  <a:pt x="19050" y="585788"/>
                  <a:pt x="27228" y="667184"/>
                  <a:pt x="28575" y="642937"/>
                </a:cubicBezTo>
                <a:cubicBezTo>
                  <a:pt x="36769" y="495450"/>
                  <a:pt x="30925" y="347256"/>
                  <a:pt x="42863" y="200025"/>
                </a:cubicBezTo>
                <a:cubicBezTo>
                  <a:pt x="44837" y="175682"/>
                  <a:pt x="72991" y="95081"/>
                  <a:pt x="100013" y="71437"/>
                </a:cubicBezTo>
                <a:cubicBezTo>
                  <a:pt x="125859" y="48822"/>
                  <a:pt x="152420" y="22616"/>
                  <a:pt x="185738" y="14287"/>
                </a:cubicBezTo>
                <a:lnTo>
                  <a:pt x="242888" y="0"/>
                </a:lnTo>
                <a:cubicBezTo>
                  <a:pt x="290513" y="4762"/>
                  <a:pt x="338382" y="7518"/>
                  <a:pt x="385763" y="14287"/>
                </a:cubicBezTo>
                <a:cubicBezTo>
                  <a:pt x="417153" y="18771"/>
                  <a:pt x="455246" y="32686"/>
                  <a:pt x="485775" y="42862"/>
                </a:cubicBezTo>
                <a:cubicBezTo>
                  <a:pt x="514350" y="61912"/>
                  <a:pt x="538920" y="89152"/>
                  <a:pt x="571500" y="100012"/>
                </a:cubicBezTo>
                <a:cubicBezTo>
                  <a:pt x="585788" y="104775"/>
                  <a:pt x="600892" y="107565"/>
                  <a:pt x="614363" y="114300"/>
                </a:cubicBezTo>
                <a:cubicBezTo>
                  <a:pt x="725143" y="169690"/>
                  <a:pt x="592357" y="121253"/>
                  <a:pt x="700088" y="157162"/>
                </a:cubicBezTo>
                <a:cubicBezTo>
                  <a:pt x="763995" y="253024"/>
                  <a:pt x="688712" y="159103"/>
                  <a:pt x="771525" y="214312"/>
                </a:cubicBezTo>
                <a:cubicBezTo>
                  <a:pt x="788337" y="225520"/>
                  <a:pt x="798866" y="244240"/>
                  <a:pt x="814388" y="257175"/>
                </a:cubicBezTo>
                <a:cubicBezTo>
                  <a:pt x="851318" y="287950"/>
                  <a:pt x="857153" y="285718"/>
                  <a:pt x="900113" y="300037"/>
                </a:cubicBezTo>
                <a:cubicBezTo>
                  <a:pt x="909638" y="314325"/>
                  <a:pt x="915279" y="332173"/>
                  <a:pt x="928688" y="342900"/>
                </a:cubicBezTo>
                <a:cubicBezTo>
                  <a:pt x="940448" y="352308"/>
                  <a:pt x="958080" y="350452"/>
                  <a:pt x="971550" y="357187"/>
                </a:cubicBezTo>
                <a:cubicBezTo>
                  <a:pt x="986909" y="364866"/>
                  <a:pt x="1000125" y="376237"/>
                  <a:pt x="1014413" y="385762"/>
                </a:cubicBezTo>
                <a:cubicBezTo>
                  <a:pt x="1023938" y="400050"/>
                  <a:pt x="1029579" y="417898"/>
                  <a:pt x="1042988" y="428625"/>
                </a:cubicBezTo>
                <a:cubicBezTo>
                  <a:pt x="1054748" y="438033"/>
                  <a:pt x="1072685" y="435598"/>
                  <a:pt x="1085850" y="442912"/>
                </a:cubicBezTo>
                <a:cubicBezTo>
                  <a:pt x="1115871" y="459590"/>
                  <a:pt x="1138995" y="489202"/>
                  <a:pt x="1171575" y="500062"/>
                </a:cubicBezTo>
                <a:cubicBezTo>
                  <a:pt x="1185863" y="504825"/>
                  <a:pt x="1201273" y="507036"/>
                  <a:pt x="1214438" y="514350"/>
                </a:cubicBezTo>
                <a:cubicBezTo>
                  <a:pt x="1244459" y="531028"/>
                  <a:pt x="1275879" y="547216"/>
                  <a:pt x="1300163" y="571500"/>
                </a:cubicBezTo>
                <a:cubicBezTo>
                  <a:pt x="1314450" y="585787"/>
                  <a:pt x="1326213" y="603154"/>
                  <a:pt x="1343025" y="614362"/>
                </a:cubicBezTo>
                <a:cubicBezTo>
                  <a:pt x="1355556" y="622716"/>
                  <a:pt x="1371600" y="623887"/>
                  <a:pt x="1385888" y="628650"/>
                </a:cubicBezTo>
                <a:cubicBezTo>
                  <a:pt x="1395413" y="642937"/>
                  <a:pt x="1401540" y="660205"/>
                  <a:pt x="1414463" y="671512"/>
                </a:cubicBezTo>
                <a:cubicBezTo>
                  <a:pt x="1440309" y="694127"/>
                  <a:pt x="1500188" y="728662"/>
                  <a:pt x="1500188" y="728662"/>
                </a:cubicBezTo>
                <a:cubicBezTo>
                  <a:pt x="1509713" y="742950"/>
                  <a:pt x="1515354" y="760798"/>
                  <a:pt x="1528763" y="771525"/>
                </a:cubicBezTo>
                <a:cubicBezTo>
                  <a:pt x="1590201" y="820676"/>
                  <a:pt x="1560665" y="739721"/>
                  <a:pt x="1600200" y="828675"/>
                </a:cubicBezTo>
                <a:cubicBezTo>
                  <a:pt x="1612433" y="856200"/>
                  <a:pt x="1619250" y="885825"/>
                  <a:pt x="1628775" y="914400"/>
                </a:cubicBezTo>
                <a:lnTo>
                  <a:pt x="1643063" y="957262"/>
                </a:lnTo>
                <a:cubicBezTo>
                  <a:pt x="1638966" y="998228"/>
                  <a:pt x="1640232" y="1091512"/>
                  <a:pt x="1614488" y="1143000"/>
                </a:cubicBezTo>
                <a:cubicBezTo>
                  <a:pt x="1606809" y="1158359"/>
                  <a:pt x="1598055" y="1173720"/>
                  <a:pt x="1585913" y="1185862"/>
                </a:cubicBezTo>
                <a:cubicBezTo>
                  <a:pt x="1573771" y="1198004"/>
                  <a:pt x="1556242" y="1203444"/>
                  <a:pt x="1543050" y="1214437"/>
                </a:cubicBezTo>
                <a:cubicBezTo>
                  <a:pt x="1471701" y="1273895"/>
                  <a:pt x="1532653" y="1246479"/>
                  <a:pt x="1457325" y="1271587"/>
                </a:cubicBezTo>
                <a:cubicBezTo>
                  <a:pt x="1334490" y="1353478"/>
                  <a:pt x="1489905" y="1255297"/>
                  <a:pt x="1371600" y="1314450"/>
                </a:cubicBezTo>
                <a:cubicBezTo>
                  <a:pt x="1356242" y="1322129"/>
                  <a:pt x="1344429" y="1336051"/>
                  <a:pt x="1328738" y="1343025"/>
                </a:cubicBezTo>
                <a:cubicBezTo>
                  <a:pt x="1301213" y="1355258"/>
                  <a:pt x="1268075" y="1354892"/>
                  <a:pt x="1243013" y="1371600"/>
                </a:cubicBezTo>
                <a:cubicBezTo>
                  <a:pt x="1214438" y="1390650"/>
                  <a:pt x="1189869" y="1417890"/>
                  <a:pt x="1157288" y="1428750"/>
                </a:cubicBezTo>
                <a:lnTo>
                  <a:pt x="1071563" y="1457325"/>
                </a:lnTo>
                <a:lnTo>
                  <a:pt x="1028700" y="1471612"/>
                </a:lnTo>
                <a:cubicBezTo>
                  <a:pt x="1014413" y="1481137"/>
                  <a:pt x="1001529" y="1493213"/>
                  <a:pt x="985838" y="1500187"/>
                </a:cubicBezTo>
                <a:cubicBezTo>
                  <a:pt x="958313" y="1512420"/>
                  <a:pt x="900113" y="1528762"/>
                  <a:pt x="900113" y="1528762"/>
                </a:cubicBezTo>
                <a:cubicBezTo>
                  <a:pt x="885825" y="1538287"/>
                  <a:pt x="872942" y="1550363"/>
                  <a:pt x="857250" y="1557337"/>
                </a:cubicBezTo>
                <a:cubicBezTo>
                  <a:pt x="829725" y="1569570"/>
                  <a:pt x="771525" y="1585912"/>
                  <a:pt x="771525" y="1585912"/>
                </a:cubicBezTo>
                <a:cubicBezTo>
                  <a:pt x="703601" y="1631195"/>
                  <a:pt x="744954" y="1609056"/>
                  <a:pt x="642938" y="1643062"/>
                </a:cubicBezTo>
                <a:cubicBezTo>
                  <a:pt x="628650" y="1647825"/>
                  <a:pt x="612606" y="1648996"/>
                  <a:pt x="600075" y="1657350"/>
                </a:cubicBezTo>
                <a:cubicBezTo>
                  <a:pt x="544682" y="1694279"/>
                  <a:pt x="573503" y="1680495"/>
                  <a:pt x="514350" y="1700212"/>
                </a:cubicBezTo>
                <a:cubicBezTo>
                  <a:pt x="500063" y="1709737"/>
                  <a:pt x="487179" y="1721813"/>
                  <a:pt x="471488" y="1728787"/>
                </a:cubicBezTo>
                <a:cubicBezTo>
                  <a:pt x="410381" y="1755946"/>
                  <a:pt x="386791" y="1755028"/>
                  <a:pt x="328613" y="1771650"/>
                </a:cubicBezTo>
                <a:cubicBezTo>
                  <a:pt x="314132" y="1775787"/>
                  <a:pt x="300038" y="1781175"/>
                  <a:pt x="285750" y="1785937"/>
                </a:cubicBezTo>
                <a:cubicBezTo>
                  <a:pt x="260833" y="1782822"/>
                  <a:pt x="166956" y="1778678"/>
                  <a:pt x="128588" y="1757362"/>
                </a:cubicBezTo>
                <a:cubicBezTo>
                  <a:pt x="98567" y="1740683"/>
                  <a:pt x="42863" y="1700212"/>
                  <a:pt x="42863" y="1700212"/>
                </a:cubicBezTo>
                <a:cubicBezTo>
                  <a:pt x="-6850" y="1551072"/>
                  <a:pt x="16434" y="1644531"/>
                  <a:pt x="0" y="1414462"/>
                </a:cubicBezTo>
                <a:cubicBezTo>
                  <a:pt x="4866" y="1190627"/>
                  <a:pt x="9526" y="842962"/>
                  <a:pt x="14288" y="714375"/>
                </a:cubicBezTo>
                <a:close/>
              </a:path>
            </a:pathLst>
          </a:custGeom>
          <a:solidFill>
            <a:srgbClr val="35EB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reeform 5"/>
          <p:cNvSpPr/>
          <p:nvPr/>
        </p:nvSpPr>
        <p:spPr>
          <a:xfrm>
            <a:off x="4986006" y="2228850"/>
            <a:ext cx="957594" cy="1214438"/>
          </a:xfrm>
          <a:custGeom>
            <a:avLst/>
            <a:gdLst>
              <a:gd name="connsiteX0" fmla="*/ 957594 w 957594"/>
              <a:gd name="connsiteY0" fmla="*/ 0 h 1214438"/>
              <a:gd name="connsiteX1" fmla="*/ 829007 w 957594"/>
              <a:gd name="connsiteY1" fmla="*/ 28575 h 1214438"/>
              <a:gd name="connsiteX2" fmla="*/ 800432 w 957594"/>
              <a:gd name="connsiteY2" fmla="*/ 71438 h 1214438"/>
              <a:gd name="connsiteX3" fmla="*/ 757569 w 957594"/>
              <a:gd name="connsiteY3" fmla="*/ 100013 h 1214438"/>
              <a:gd name="connsiteX4" fmla="*/ 657557 w 957594"/>
              <a:gd name="connsiteY4" fmla="*/ 214313 h 1214438"/>
              <a:gd name="connsiteX5" fmla="*/ 643269 w 957594"/>
              <a:gd name="connsiteY5" fmla="*/ 257175 h 1214438"/>
              <a:gd name="connsiteX6" fmla="*/ 557544 w 957594"/>
              <a:gd name="connsiteY6" fmla="*/ 314325 h 1214438"/>
              <a:gd name="connsiteX7" fmla="*/ 486107 w 957594"/>
              <a:gd name="connsiteY7" fmla="*/ 371475 h 1214438"/>
              <a:gd name="connsiteX8" fmla="*/ 400382 w 957594"/>
              <a:gd name="connsiteY8" fmla="*/ 428625 h 1214438"/>
              <a:gd name="connsiteX9" fmla="*/ 357519 w 957594"/>
              <a:gd name="connsiteY9" fmla="*/ 457200 h 1214438"/>
              <a:gd name="connsiteX10" fmla="*/ 314657 w 957594"/>
              <a:gd name="connsiteY10" fmla="*/ 485775 h 1214438"/>
              <a:gd name="connsiteX11" fmla="*/ 271794 w 957594"/>
              <a:gd name="connsiteY11" fmla="*/ 500063 h 1214438"/>
              <a:gd name="connsiteX12" fmla="*/ 228932 w 957594"/>
              <a:gd name="connsiteY12" fmla="*/ 528638 h 1214438"/>
              <a:gd name="connsiteX13" fmla="*/ 143207 w 957594"/>
              <a:gd name="connsiteY13" fmla="*/ 557213 h 1214438"/>
              <a:gd name="connsiteX14" fmla="*/ 100344 w 957594"/>
              <a:gd name="connsiteY14" fmla="*/ 585788 h 1214438"/>
              <a:gd name="connsiteX15" fmla="*/ 14619 w 957594"/>
              <a:gd name="connsiteY15" fmla="*/ 614363 h 1214438"/>
              <a:gd name="connsiteX16" fmla="*/ 332 w 957594"/>
              <a:gd name="connsiteY16" fmla="*/ 657225 h 1214438"/>
              <a:gd name="connsiteX17" fmla="*/ 71769 w 957594"/>
              <a:gd name="connsiteY17" fmla="*/ 714375 h 1214438"/>
              <a:gd name="connsiteX18" fmla="*/ 200357 w 957594"/>
              <a:gd name="connsiteY18" fmla="*/ 771525 h 1214438"/>
              <a:gd name="connsiteX19" fmla="*/ 243219 w 957594"/>
              <a:gd name="connsiteY19" fmla="*/ 785813 h 1214438"/>
              <a:gd name="connsiteX20" fmla="*/ 286082 w 957594"/>
              <a:gd name="connsiteY20" fmla="*/ 800100 h 1214438"/>
              <a:gd name="connsiteX21" fmla="*/ 371807 w 957594"/>
              <a:gd name="connsiteY21" fmla="*/ 857250 h 1214438"/>
              <a:gd name="connsiteX22" fmla="*/ 443244 w 957594"/>
              <a:gd name="connsiteY22" fmla="*/ 914400 h 1214438"/>
              <a:gd name="connsiteX23" fmla="*/ 486107 w 957594"/>
              <a:gd name="connsiteY23" fmla="*/ 957263 h 1214438"/>
              <a:gd name="connsiteX24" fmla="*/ 557544 w 957594"/>
              <a:gd name="connsiteY24" fmla="*/ 1042988 h 1214438"/>
              <a:gd name="connsiteX25" fmla="*/ 686132 w 957594"/>
              <a:gd name="connsiteY25" fmla="*/ 1128713 h 1214438"/>
              <a:gd name="connsiteX26" fmla="*/ 728994 w 957594"/>
              <a:gd name="connsiteY26" fmla="*/ 1157288 h 1214438"/>
              <a:gd name="connsiteX27" fmla="*/ 814719 w 957594"/>
              <a:gd name="connsiteY27" fmla="*/ 1185863 h 1214438"/>
              <a:gd name="connsiteX28" fmla="*/ 857582 w 957594"/>
              <a:gd name="connsiteY28" fmla="*/ 1200150 h 1214438"/>
              <a:gd name="connsiteX29" fmla="*/ 900444 w 957594"/>
              <a:gd name="connsiteY29" fmla="*/ 1214438 h 1214438"/>
              <a:gd name="connsiteX30" fmla="*/ 929019 w 957594"/>
              <a:gd name="connsiteY30" fmla="*/ 1214438 h 121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57594" h="1214438">
                <a:moveTo>
                  <a:pt x="957594" y="0"/>
                </a:moveTo>
                <a:cubicBezTo>
                  <a:pt x="956721" y="146"/>
                  <a:pt x="847517" y="13767"/>
                  <a:pt x="829007" y="28575"/>
                </a:cubicBezTo>
                <a:cubicBezTo>
                  <a:pt x="815598" y="39302"/>
                  <a:pt x="812574" y="59296"/>
                  <a:pt x="800432" y="71438"/>
                </a:cubicBezTo>
                <a:cubicBezTo>
                  <a:pt x="788290" y="83580"/>
                  <a:pt x="771857" y="90488"/>
                  <a:pt x="757569" y="100013"/>
                </a:cubicBezTo>
                <a:cubicBezTo>
                  <a:pt x="690894" y="200025"/>
                  <a:pt x="728994" y="166688"/>
                  <a:pt x="657557" y="214313"/>
                </a:cubicBezTo>
                <a:cubicBezTo>
                  <a:pt x="652794" y="228600"/>
                  <a:pt x="653918" y="246526"/>
                  <a:pt x="643269" y="257175"/>
                </a:cubicBezTo>
                <a:cubicBezTo>
                  <a:pt x="618985" y="281459"/>
                  <a:pt x="557544" y="314325"/>
                  <a:pt x="557544" y="314325"/>
                </a:cubicBezTo>
                <a:cubicBezTo>
                  <a:pt x="504746" y="393524"/>
                  <a:pt x="559178" y="330880"/>
                  <a:pt x="486107" y="371475"/>
                </a:cubicBezTo>
                <a:cubicBezTo>
                  <a:pt x="456086" y="388153"/>
                  <a:pt x="428957" y="409575"/>
                  <a:pt x="400382" y="428625"/>
                </a:cubicBezTo>
                <a:lnTo>
                  <a:pt x="357519" y="457200"/>
                </a:lnTo>
                <a:cubicBezTo>
                  <a:pt x="343232" y="466725"/>
                  <a:pt x="330947" y="480345"/>
                  <a:pt x="314657" y="485775"/>
                </a:cubicBezTo>
                <a:cubicBezTo>
                  <a:pt x="300369" y="490538"/>
                  <a:pt x="285265" y="493328"/>
                  <a:pt x="271794" y="500063"/>
                </a:cubicBezTo>
                <a:cubicBezTo>
                  <a:pt x="256436" y="507742"/>
                  <a:pt x="244623" y="521664"/>
                  <a:pt x="228932" y="528638"/>
                </a:cubicBezTo>
                <a:cubicBezTo>
                  <a:pt x="201407" y="540871"/>
                  <a:pt x="168269" y="540505"/>
                  <a:pt x="143207" y="557213"/>
                </a:cubicBezTo>
                <a:cubicBezTo>
                  <a:pt x="128919" y="566738"/>
                  <a:pt x="116036" y="578814"/>
                  <a:pt x="100344" y="585788"/>
                </a:cubicBezTo>
                <a:cubicBezTo>
                  <a:pt x="72819" y="598021"/>
                  <a:pt x="14619" y="614363"/>
                  <a:pt x="14619" y="614363"/>
                </a:cubicBezTo>
                <a:cubicBezTo>
                  <a:pt x="9857" y="628650"/>
                  <a:pt x="-2144" y="642370"/>
                  <a:pt x="332" y="657225"/>
                </a:cubicBezTo>
                <a:cubicBezTo>
                  <a:pt x="7935" y="702844"/>
                  <a:pt x="38336" y="703231"/>
                  <a:pt x="71769" y="714375"/>
                </a:cubicBezTo>
                <a:cubicBezTo>
                  <a:pt x="139695" y="759658"/>
                  <a:pt x="98340" y="737519"/>
                  <a:pt x="200357" y="771525"/>
                </a:cubicBezTo>
                <a:lnTo>
                  <a:pt x="243219" y="785813"/>
                </a:lnTo>
                <a:lnTo>
                  <a:pt x="286082" y="800100"/>
                </a:lnTo>
                <a:cubicBezTo>
                  <a:pt x="314657" y="819150"/>
                  <a:pt x="352757" y="828675"/>
                  <a:pt x="371807" y="857250"/>
                </a:cubicBezTo>
                <a:cubicBezTo>
                  <a:pt x="408736" y="912644"/>
                  <a:pt x="384092" y="894683"/>
                  <a:pt x="443244" y="914400"/>
                </a:cubicBezTo>
                <a:cubicBezTo>
                  <a:pt x="457532" y="928688"/>
                  <a:pt x="473172" y="941741"/>
                  <a:pt x="486107" y="957263"/>
                </a:cubicBezTo>
                <a:cubicBezTo>
                  <a:pt x="529553" y="1009397"/>
                  <a:pt x="498231" y="996855"/>
                  <a:pt x="557544" y="1042988"/>
                </a:cubicBezTo>
                <a:cubicBezTo>
                  <a:pt x="557554" y="1042996"/>
                  <a:pt x="664696" y="1114422"/>
                  <a:pt x="686132" y="1128713"/>
                </a:cubicBezTo>
                <a:cubicBezTo>
                  <a:pt x="700419" y="1138238"/>
                  <a:pt x="712704" y="1151858"/>
                  <a:pt x="728994" y="1157288"/>
                </a:cubicBezTo>
                <a:lnTo>
                  <a:pt x="814719" y="1185863"/>
                </a:lnTo>
                <a:lnTo>
                  <a:pt x="857582" y="1200150"/>
                </a:lnTo>
                <a:cubicBezTo>
                  <a:pt x="871869" y="1204912"/>
                  <a:pt x="885384" y="1214438"/>
                  <a:pt x="900444" y="1214438"/>
                </a:cubicBezTo>
                <a:lnTo>
                  <a:pt x="929019" y="1214438"/>
                </a:lnTo>
              </a:path>
            </a:pathLst>
          </a:cu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a:off x="1055869" y="2057400"/>
            <a:ext cx="3887606" cy="871538"/>
          </a:xfrm>
          <a:custGeom>
            <a:avLst/>
            <a:gdLst>
              <a:gd name="connsiteX0" fmla="*/ 3887606 w 3887606"/>
              <a:gd name="connsiteY0" fmla="*/ 771525 h 871538"/>
              <a:gd name="connsiteX1" fmla="*/ 3816169 w 3887606"/>
              <a:gd name="connsiteY1" fmla="*/ 728663 h 871538"/>
              <a:gd name="connsiteX2" fmla="*/ 3716156 w 3887606"/>
              <a:gd name="connsiteY2" fmla="*/ 700088 h 871538"/>
              <a:gd name="connsiteX3" fmla="*/ 3587569 w 3887606"/>
              <a:gd name="connsiteY3" fmla="*/ 642938 h 871538"/>
              <a:gd name="connsiteX4" fmla="*/ 3501844 w 3887606"/>
              <a:gd name="connsiteY4" fmla="*/ 614363 h 871538"/>
              <a:gd name="connsiteX5" fmla="*/ 3401831 w 3887606"/>
              <a:gd name="connsiteY5" fmla="*/ 600075 h 871538"/>
              <a:gd name="connsiteX6" fmla="*/ 3173231 w 3887606"/>
              <a:gd name="connsiteY6" fmla="*/ 571500 h 871538"/>
              <a:gd name="connsiteX7" fmla="*/ 2501719 w 3887606"/>
              <a:gd name="connsiteY7" fmla="*/ 600075 h 871538"/>
              <a:gd name="connsiteX8" fmla="*/ 2430281 w 3887606"/>
              <a:gd name="connsiteY8" fmla="*/ 614363 h 871538"/>
              <a:gd name="connsiteX9" fmla="*/ 2287406 w 3887606"/>
              <a:gd name="connsiteY9" fmla="*/ 642938 h 871538"/>
              <a:gd name="connsiteX10" fmla="*/ 2201681 w 3887606"/>
              <a:gd name="connsiteY10" fmla="*/ 671513 h 871538"/>
              <a:gd name="connsiteX11" fmla="*/ 2158819 w 3887606"/>
              <a:gd name="connsiteY11" fmla="*/ 685800 h 871538"/>
              <a:gd name="connsiteX12" fmla="*/ 2115956 w 3887606"/>
              <a:gd name="connsiteY12" fmla="*/ 714375 h 871538"/>
              <a:gd name="connsiteX13" fmla="*/ 2073094 w 3887606"/>
              <a:gd name="connsiteY13" fmla="*/ 728663 h 871538"/>
              <a:gd name="connsiteX14" fmla="*/ 1973081 w 3887606"/>
              <a:gd name="connsiteY14" fmla="*/ 757238 h 871538"/>
              <a:gd name="connsiteX15" fmla="*/ 1915931 w 3887606"/>
              <a:gd name="connsiteY15" fmla="*/ 785813 h 871538"/>
              <a:gd name="connsiteX16" fmla="*/ 1830206 w 3887606"/>
              <a:gd name="connsiteY16" fmla="*/ 814388 h 871538"/>
              <a:gd name="connsiteX17" fmla="*/ 1787344 w 3887606"/>
              <a:gd name="connsiteY17" fmla="*/ 828675 h 871538"/>
              <a:gd name="connsiteX18" fmla="*/ 1744481 w 3887606"/>
              <a:gd name="connsiteY18" fmla="*/ 842963 h 871538"/>
              <a:gd name="connsiteX19" fmla="*/ 1615894 w 3887606"/>
              <a:gd name="connsiteY19" fmla="*/ 871538 h 871538"/>
              <a:gd name="connsiteX20" fmla="*/ 930094 w 3887606"/>
              <a:gd name="connsiteY20" fmla="*/ 857250 h 871538"/>
              <a:gd name="connsiteX21" fmla="*/ 872944 w 3887606"/>
              <a:gd name="connsiteY21" fmla="*/ 842963 h 871538"/>
              <a:gd name="connsiteX22" fmla="*/ 672919 w 3887606"/>
              <a:gd name="connsiteY22" fmla="*/ 800100 h 871538"/>
              <a:gd name="connsiteX23" fmla="*/ 572906 w 3887606"/>
              <a:gd name="connsiteY23" fmla="*/ 757238 h 871538"/>
              <a:gd name="connsiteX24" fmla="*/ 472894 w 3887606"/>
              <a:gd name="connsiteY24" fmla="*/ 714375 h 871538"/>
              <a:gd name="connsiteX25" fmla="*/ 344306 w 3887606"/>
              <a:gd name="connsiteY25" fmla="*/ 614363 h 871538"/>
              <a:gd name="connsiteX26" fmla="*/ 301444 w 3887606"/>
              <a:gd name="connsiteY26" fmla="*/ 585788 h 871538"/>
              <a:gd name="connsiteX27" fmla="*/ 272869 w 3887606"/>
              <a:gd name="connsiteY27" fmla="*/ 542925 h 871538"/>
              <a:gd name="connsiteX28" fmla="*/ 230006 w 3887606"/>
              <a:gd name="connsiteY28" fmla="*/ 514350 h 871538"/>
              <a:gd name="connsiteX29" fmla="*/ 215719 w 3887606"/>
              <a:gd name="connsiteY29" fmla="*/ 471488 h 871538"/>
              <a:gd name="connsiteX30" fmla="*/ 172856 w 3887606"/>
              <a:gd name="connsiteY30" fmla="*/ 428625 h 871538"/>
              <a:gd name="connsiteX31" fmla="*/ 101419 w 3887606"/>
              <a:gd name="connsiteY31" fmla="*/ 342900 h 871538"/>
              <a:gd name="connsiteX32" fmla="*/ 87131 w 3887606"/>
              <a:gd name="connsiteY32" fmla="*/ 300038 h 871538"/>
              <a:gd name="connsiteX33" fmla="*/ 29981 w 3887606"/>
              <a:gd name="connsiteY33" fmla="*/ 214313 h 871538"/>
              <a:gd name="connsiteX34" fmla="*/ 1406 w 3887606"/>
              <a:gd name="connsiteY34" fmla="*/ 114300 h 871538"/>
              <a:gd name="connsiteX35" fmla="*/ 1406 w 3887606"/>
              <a:gd name="connsiteY35" fmla="*/ 0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7606" h="871538">
                <a:moveTo>
                  <a:pt x="3887606" y="771525"/>
                </a:moveTo>
                <a:cubicBezTo>
                  <a:pt x="3863794" y="757238"/>
                  <a:pt x="3841007" y="741082"/>
                  <a:pt x="3816169" y="728663"/>
                </a:cubicBezTo>
                <a:cubicBezTo>
                  <a:pt x="3795668" y="718413"/>
                  <a:pt x="3734472" y="704667"/>
                  <a:pt x="3716156" y="700088"/>
                </a:cubicBezTo>
                <a:cubicBezTo>
                  <a:pt x="3648232" y="654805"/>
                  <a:pt x="3689585" y="676944"/>
                  <a:pt x="3587569" y="642938"/>
                </a:cubicBezTo>
                <a:cubicBezTo>
                  <a:pt x="3587565" y="642937"/>
                  <a:pt x="3501849" y="614364"/>
                  <a:pt x="3501844" y="614363"/>
                </a:cubicBezTo>
                <a:lnTo>
                  <a:pt x="3401831" y="600075"/>
                </a:lnTo>
                <a:lnTo>
                  <a:pt x="3173231" y="571500"/>
                </a:lnTo>
                <a:cubicBezTo>
                  <a:pt x="2964345" y="577146"/>
                  <a:pt x="2720186" y="570946"/>
                  <a:pt x="2501719" y="600075"/>
                </a:cubicBezTo>
                <a:cubicBezTo>
                  <a:pt x="2477648" y="603284"/>
                  <a:pt x="2454174" y="610019"/>
                  <a:pt x="2430281" y="614363"/>
                </a:cubicBezTo>
                <a:cubicBezTo>
                  <a:pt x="2364914" y="626248"/>
                  <a:pt x="2345732" y="625440"/>
                  <a:pt x="2287406" y="642938"/>
                </a:cubicBezTo>
                <a:cubicBezTo>
                  <a:pt x="2258556" y="651593"/>
                  <a:pt x="2230256" y="661988"/>
                  <a:pt x="2201681" y="671513"/>
                </a:cubicBezTo>
                <a:lnTo>
                  <a:pt x="2158819" y="685800"/>
                </a:lnTo>
                <a:cubicBezTo>
                  <a:pt x="2144531" y="695325"/>
                  <a:pt x="2131315" y="706696"/>
                  <a:pt x="2115956" y="714375"/>
                </a:cubicBezTo>
                <a:cubicBezTo>
                  <a:pt x="2102486" y="721110"/>
                  <a:pt x="2087575" y="724526"/>
                  <a:pt x="2073094" y="728663"/>
                </a:cubicBezTo>
                <a:cubicBezTo>
                  <a:pt x="2036834" y="739023"/>
                  <a:pt x="2007344" y="742554"/>
                  <a:pt x="1973081" y="757238"/>
                </a:cubicBezTo>
                <a:cubicBezTo>
                  <a:pt x="1953505" y="765628"/>
                  <a:pt x="1935706" y="777903"/>
                  <a:pt x="1915931" y="785813"/>
                </a:cubicBezTo>
                <a:cubicBezTo>
                  <a:pt x="1887965" y="797000"/>
                  <a:pt x="1858781" y="804863"/>
                  <a:pt x="1830206" y="814388"/>
                </a:cubicBezTo>
                <a:lnTo>
                  <a:pt x="1787344" y="828675"/>
                </a:lnTo>
                <a:cubicBezTo>
                  <a:pt x="1773056" y="833438"/>
                  <a:pt x="1759092" y="839310"/>
                  <a:pt x="1744481" y="842963"/>
                </a:cubicBezTo>
                <a:cubicBezTo>
                  <a:pt x="1663772" y="863140"/>
                  <a:pt x="1706586" y="853399"/>
                  <a:pt x="1615894" y="871538"/>
                </a:cubicBezTo>
                <a:lnTo>
                  <a:pt x="930094" y="857250"/>
                </a:lnTo>
                <a:cubicBezTo>
                  <a:pt x="910472" y="856495"/>
                  <a:pt x="892199" y="846814"/>
                  <a:pt x="872944" y="842963"/>
                </a:cubicBezTo>
                <a:cubicBezTo>
                  <a:pt x="822190" y="832812"/>
                  <a:pt x="715398" y="821339"/>
                  <a:pt x="672919" y="800100"/>
                </a:cubicBezTo>
                <a:cubicBezTo>
                  <a:pt x="483377" y="705329"/>
                  <a:pt x="720065" y="820305"/>
                  <a:pt x="572906" y="757238"/>
                </a:cubicBezTo>
                <a:cubicBezTo>
                  <a:pt x="449303" y="704266"/>
                  <a:pt x="573426" y="747887"/>
                  <a:pt x="472894" y="714375"/>
                </a:cubicBezTo>
                <a:cubicBezTo>
                  <a:pt x="405746" y="647229"/>
                  <a:pt x="446844" y="682722"/>
                  <a:pt x="344306" y="614363"/>
                </a:cubicBezTo>
                <a:lnTo>
                  <a:pt x="301444" y="585788"/>
                </a:lnTo>
                <a:cubicBezTo>
                  <a:pt x="291919" y="571500"/>
                  <a:pt x="285011" y="555067"/>
                  <a:pt x="272869" y="542925"/>
                </a:cubicBezTo>
                <a:cubicBezTo>
                  <a:pt x="260727" y="530783"/>
                  <a:pt x="240733" y="527759"/>
                  <a:pt x="230006" y="514350"/>
                </a:cubicBezTo>
                <a:cubicBezTo>
                  <a:pt x="220598" y="502590"/>
                  <a:pt x="224073" y="484019"/>
                  <a:pt x="215719" y="471488"/>
                </a:cubicBezTo>
                <a:cubicBezTo>
                  <a:pt x="204511" y="454676"/>
                  <a:pt x="185791" y="444147"/>
                  <a:pt x="172856" y="428625"/>
                </a:cubicBezTo>
                <a:cubicBezTo>
                  <a:pt x="73391" y="309267"/>
                  <a:pt x="226651" y="468135"/>
                  <a:pt x="101419" y="342900"/>
                </a:cubicBezTo>
                <a:cubicBezTo>
                  <a:pt x="96656" y="328613"/>
                  <a:pt x="94445" y="313203"/>
                  <a:pt x="87131" y="300038"/>
                </a:cubicBezTo>
                <a:cubicBezTo>
                  <a:pt x="70452" y="270017"/>
                  <a:pt x="29981" y="214313"/>
                  <a:pt x="29981" y="214313"/>
                </a:cubicBezTo>
                <a:cubicBezTo>
                  <a:pt x="21716" y="189517"/>
                  <a:pt x="3399" y="138215"/>
                  <a:pt x="1406" y="114300"/>
                </a:cubicBezTo>
                <a:cubicBezTo>
                  <a:pt x="-1758" y="76332"/>
                  <a:pt x="1406" y="38100"/>
                  <a:pt x="1406" y="0"/>
                </a:cubicBezTo>
              </a:path>
            </a:pathLst>
          </a:custGeom>
          <a:noFill/>
          <a:ln w="57150">
            <a:solidFill>
              <a:srgbClr val="F92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reeform 9"/>
          <p:cNvSpPr/>
          <p:nvPr/>
        </p:nvSpPr>
        <p:spPr>
          <a:xfrm>
            <a:off x="4972050" y="1900238"/>
            <a:ext cx="2743200" cy="1943100"/>
          </a:xfrm>
          <a:custGeom>
            <a:avLst/>
            <a:gdLst>
              <a:gd name="connsiteX0" fmla="*/ 0 w 2743200"/>
              <a:gd name="connsiteY0" fmla="*/ 985837 h 1943100"/>
              <a:gd name="connsiteX1" fmla="*/ 28575 w 2743200"/>
              <a:gd name="connsiteY1" fmla="*/ 871537 h 1943100"/>
              <a:gd name="connsiteX2" fmla="*/ 71438 w 2743200"/>
              <a:gd name="connsiteY2" fmla="*/ 842962 h 1943100"/>
              <a:gd name="connsiteX3" fmla="*/ 85725 w 2743200"/>
              <a:gd name="connsiteY3" fmla="*/ 800100 h 1943100"/>
              <a:gd name="connsiteX4" fmla="*/ 128588 w 2743200"/>
              <a:gd name="connsiteY4" fmla="*/ 785812 h 1943100"/>
              <a:gd name="connsiteX5" fmla="*/ 171450 w 2743200"/>
              <a:gd name="connsiteY5" fmla="*/ 757237 h 1943100"/>
              <a:gd name="connsiteX6" fmla="*/ 300038 w 2743200"/>
              <a:gd name="connsiteY6" fmla="*/ 714375 h 1943100"/>
              <a:gd name="connsiteX7" fmla="*/ 342900 w 2743200"/>
              <a:gd name="connsiteY7" fmla="*/ 700087 h 1943100"/>
              <a:gd name="connsiteX8" fmla="*/ 400050 w 2743200"/>
              <a:gd name="connsiteY8" fmla="*/ 671512 h 1943100"/>
              <a:gd name="connsiteX9" fmla="*/ 442913 w 2743200"/>
              <a:gd name="connsiteY9" fmla="*/ 642937 h 1943100"/>
              <a:gd name="connsiteX10" fmla="*/ 485775 w 2743200"/>
              <a:gd name="connsiteY10" fmla="*/ 628650 h 1943100"/>
              <a:gd name="connsiteX11" fmla="*/ 571500 w 2743200"/>
              <a:gd name="connsiteY11" fmla="*/ 571500 h 1943100"/>
              <a:gd name="connsiteX12" fmla="*/ 657225 w 2743200"/>
              <a:gd name="connsiteY12" fmla="*/ 500062 h 1943100"/>
              <a:gd name="connsiteX13" fmla="*/ 685800 w 2743200"/>
              <a:gd name="connsiteY13" fmla="*/ 457200 h 1943100"/>
              <a:gd name="connsiteX14" fmla="*/ 728663 w 2743200"/>
              <a:gd name="connsiteY14" fmla="*/ 428625 h 1943100"/>
              <a:gd name="connsiteX15" fmla="*/ 785813 w 2743200"/>
              <a:gd name="connsiteY15" fmla="*/ 342900 h 1943100"/>
              <a:gd name="connsiteX16" fmla="*/ 871538 w 2743200"/>
              <a:gd name="connsiteY16" fmla="*/ 214312 h 1943100"/>
              <a:gd name="connsiteX17" fmla="*/ 900113 w 2743200"/>
              <a:gd name="connsiteY17" fmla="*/ 171450 h 1943100"/>
              <a:gd name="connsiteX18" fmla="*/ 985838 w 2743200"/>
              <a:gd name="connsiteY18" fmla="*/ 114300 h 1943100"/>
              <a:gd name="connsiteX19" fmla="*/ 1014413 w 2743200"/>
              <a:gd name="connsiteY19" fmla="*/ 71437 h 1943100"/>
              <a:gd name="connsiteX20" fmla="*/ 1143000 w 2743200"/>
              <a:gd name="connsiteY20" fmla="*/ 28575 h 1943100"/>
              <a:gd name="connsiteX21" fmla="*/ 1185863 w 2743200"/>
              <a:gd name="connsiteY21" fmla="*/ 14287 h 1943100"/>
              <a:gd name="connsiteX22" fmla="*/ 1228725 w 2743200"/>
              <a:gd name="connsiteY22" fmla="*/ 0 h 1943100"/>
              <a:gd name="connsiteX23" fmla="*/ 1471613 w 2743200"/>
              <a:gd name="connsiteY23" fmla="*/ 14287 h 1943100"/>
              <a:gd name="connsiteX24" fmla="*/ 1571625 w 2743200"/>
              <a:gd name="connsiteY24" fmla="*/ 42862 h 1943100"/>
              <a:gd name="connsiteX25" fmla="*/ 1657350 w 2743200"/>
              <a:gd name="connsiteY25" fmla="*/ 100012 h 1943100"/>
              <a:gd name="connsiteX26" fmla="*/ 1700213 w 2743200"/>
              <a:gd name="connsiteY26" fmla="*/ 128587 h 1943100"/>
              <a:gd name="connsiteX27" fmla="*/ 1757363 w 2743200"/>
              <a:gd name="connsiteY27" fmla="*/ 200025 h 1943100"/>
              <a:gd name="connsiteX28" fmla="*/ 1828800 w 2743200"/>
              <a:gd name="connsiteY28" fmla="*/ 271462 h 1943100"/>
              <a:gd name="connsiteX29" fmla="*/ 1900238 w 2743200"/>
              <a:gd name="connsiteY29" fmla="*/ 342900 h 1943100"/>
              <a:gd name="connsiteX30" fmla="*/ 1943100 w 2743200"/>
              <a:gd name="connsiteY30" fmla="*/ 385762 h 1943100"/>
              <a:gd name="connsiteX31" fmla="*/ 2028825 w 2743200"/>
              <a:gd name="connsiteY31" fmla="*/ 442912 h 1943100"/>
              <a:gd name="connsiteX32" fmla="*/ 2071688 w 2743200"/>
              <a:gd name="connsiteY32" fmla="*/ 471487 h 1943100"/>
              <a:gd name="connsiteX33" fmla="*/ 2114550 w 2743200"/>
              <a:gd name="connsiteY33" fmla="*/ 500062 h 1943100"/>
              <a:gd name="connsiteX34" fmla="*/ 2157413 w 2743200"/>
              <a:gd name="connsiteY34" fmla="*/ 514350 h 1943100"/>
              <a:gd name="connsiteX35" fmla="*/ 2200275 w 2743200"/>
              <a:gd name="connsiteY35" fmla="*/ 557212 h 1943100"/>
              <a:gd name="connsiteX36" fmla="*/ 2286000 w 2743200"/>
              <a:gd name="connsiteY36" fmla="*/ 585787 h 1943100"/>
              <a:gd name="connsiteX37" fmla="*/ 2328863 w 2743200"/>
              <a:gd name="connsiteY37" fmla="*/ 600075 h 1943100"/>
              <a:gd name="connsiteX38" fmla="*/ 2428875 w 2743200"/>
              <a:gd name="connsiteY38" fmla="*/ 642937 h 1943100"/>
              <a:gd name="connsiteX39" fmla="*/ 2514600 w 2743200"/>
              <a:gd name="connsiteY39" fmla="*/ 700087 h 1943100"/>
              <a:gd name="connsiteX40" fmla="*/ 2557463 w 2743200"/>
              <a:gd name="connsiteY40" fmla="*/ 728662 h 1943100"/>
              <a:gd name="connsiteX41" fmla="*/ 2586038 w 2743200"/>
              <a:gd name="connsiteY41" fmla="*/ 771525 h 1943100"/>
              <a:gd name="connsiteX42" fmla="*/ 2628900 w 2743200"/>
              <a:gd name="connsiteY42" fmla="*/ 814387 h 1943100"/>
              <a:gd name="connsiteX43" fmla="*/ 2643188 w 2743200"/>
              <a:gd name="connsiteY43" fmla="*/ 857250 h 1943100"/>
              <a:gd name="connsiteX44" fmla="*/ 2700338 w 2743200"/>
              <a:gd name="connsiteY44" fmla="*/ 942975 h 1943100"/>
              <a:gd name="connsiteX45" fmla="*/ 2728913 w 2743200"/>
              <a:gd name="connsiteY45" fmla="*/ 1028700 h 1943100"/>
              <a:gd name="connsiteX46" fmla="*/ 2743200 w 2743200"/>
              <a:gd name="connsiteY46" fmla="*/ 1071562 h 1943100"/>
              <a:gd name="connsiteX47" fmla="*/ 2714625 w 2743200"/>
              <a:gd name="connsiteY47" fmla="*/ 1228725 h 1943100"/>
              <a:gd name="connsiteX48" fmla="*/ 2686050 w 2743200"/>
              <a:gd name="connsiteY48" fmla="*/ 1271587 h 1943100"/>
              <a:gd name="connsiteX49" fmla="*/ 2643188 w 2743200"/>
              <a:gd name="connsiteY49" fmla="*/ 1314450 h 1943100"/>
              <a:gd name="connsiteX50" fmla="*/ 2571750 w 2743200"/>
              <a:gd name="connsiteY50" fmla="*/ 1371600 h 1943100"/>
              <a:gd name="connsiteX51" fmla="*/ 2486025 w 2743200"/>
              <a:gd name="connsiteY51" fmla="*/ 1443037 h 1943100"/>
              <a:gd name="connsiteX52" fmla="*/ 2400300 w 2743200"/>
              <a:gd name="connsiteY52" fmla="*/ 1471612 h 1943100"/>
              <a:gd name="connsiteX53" fmla="*/ 2271713 w 2743200"/>
              <a:gd name="connsiteY53" fmla="*/ 1528762 h 1943100"/>
              <a:gd name="connsiteX54" fmla="*/ 2185988 w 2743200"/>
              <a:gd name="connsiteY54" fmla="*/ 1557337 h 1943100"/>
              <a:gd name="connsiteX55" fmla="*/ 2100263 w 2743200"/>
              <a:gd name="connsiteY55" fmla="*/ 1571625 h 1943100"/>
              <a:gd name="connsiteX56" fmla="*/ 2057400 w 2743200"/>
              <a:gd name="connsiteY56" fmla="*/ 1585912 h 1943100"/>
              <a:gd name="connsiteX57" fmla="*/ 1957388 w 2743200"/>
              <a:gd name="connsiteY57" fmla="*/ 1600200 h 1943100"/>
              <a:gd name="connsiteX58" fmla="*/ 1871663 w 2743200"/>
              <a:gd name="connsiteY58" fmla="*/ 1628775 h 1943100"/>
              <a:gd name="connsiteX59" fmla="*/ 1828800 w 2743200"/>
              <a:gd name="connsiteY59" fmla="*/ 1643062 h 1943100"/>
              <a:gd name="connsiteX60" fmla="*/ 1771650 w 2743200"/>
              <a:gd name="connsiteY60" fmla="*/ 1671637 h 1943100"/>
              <a:gd name="connsiteX61" fmla="*/ 1685925 w 2743200"/>
              <a:gd name="connsiteY61" fmla="*/ 1700212 h 1943100"/>
              <a:gd name="connsiteX62" fmla="*/ 1643063 w 2743200"/>
              <a:gd name="connsiteY62" fmla="*/ 1714500 h 1943100"/>
              <a:gd name="connsiteX63" fmla="*/ 1600200 w 2743200"/>
              <a:gd name="connsiteY63" fmla="*/ 1743075 h 1943100"/>
              <a:gd name="connsiteX64" fmla="*/ 1514475 w 2743200"/>
              <a:gd name="connsiteY64" fmla="*/ 1771650 h 1943100"/>
              <a:gd name="connsiteX65" fmla="*/ 1414463 w 2743200"/>
              <a:gd name="connsiteY65" fmla="*/ 1828800 h 1943100"/>
              <a:gd name="connsiteX66" fmla="*/ 1328738 w 2743200"/>
              <a:gd name="connsiteY66" fmla="*/ 1885950 h 1943100"/>
              <a:gd name="connsiteX67" fmla="*/ 1285875 w 2743200"/>
              <a:gd name="connsiteY67" fmla="*/ 1914525 h 1943100"/>
              <a:gd name="connsiteX68" fmla="*/ 1171575 w 2743200"/>
              <a:gd name="connsiteY68" fmla="*/ 1943100 h 1943100"/>
              <a:gd name="connsiteX69" fmla="*/ 957263 w 2743200"/>
              <a:gd name="connsiteY69" fmla="*/ 1914525 h 1943100"/>
              <a:gd name="connsiteX70" fmla="*/ 914400 w 2743200"/>
              <a:gd name="connsiteY70" fmla="*/ 1885950 h 1943100"/>
              <a:gd name="connsiteX71" fmla="*/ 885825 w 2743200"/>
              <a:gd name="connsiteY71" fmla="*/ 1843087 h 1943100"/>
              <a:gd name="connsiteX72" fmla="*/ 785813 w 2743200"/>
              <a:gd name="connsiteY72" fmla="*/ 1728787 h 1943100"/>
              <a:gd name="connsiteX73" fmla="*/ 714375 w 2743200"/>
              <a:gd name="connsiteY73" fmla="*/ 1600200 h 1943100"/>
              <a:gd name="connsiteX74" fmla="*/ 685800 w 2743200"/>
              <a:gd name="connsiteY74" fmla="*/ 1557337 h 1943100"/>
              <a:gd name="connsiteX75" fmla="*/ 642938 w 2743200"/>
              <a:gd name="connsiteY75" fmla="*/ 1528762 h 1943100"/>
              <a:gd name="connsiteX76" fmla="*/ 585788 w 2743200"/>
              <a:gd name="connsiteY76" fmla="*/ 1471612 h 1943100"/>
              <a:gd name="connsiteX77" fmla="*/ 557213 w 2743200"/>
              <a:gd name="connsiteY77" fmla="*/ 1428750 h 1943100"/>
              <a:gd name="connsiteX78" fmla="*/ 471488 w 2743200"/>
              <a:gd name="connsiteY78" fmla="*/ 1371600 h 1943100"/>
              <a:gd name="connsiteX79" fmla="*/ 428625 w 2743200"/>
              <a:gd name="connsiteY79" fmla="*/ 1328737 h 1943100"/>
              <a:gd name="connsiteX80" fmla="*/ 342900 w 2743200"/>
              <a:gd name="connsiteY80" fmla="*/ 1271587 h 1943100"/>
              <a:gd name="connsiteX81" fmla="*/ 300038 w 2743200"/>
              <a:gd name="connsiteY81" fmla="*/ 1243012 h 1943100"/>
              <a:gd name="connsiteX82" fmla="*/ 214313 w 2743200"/>
              <a:gd name="connsiteY82" fmla="*/ 1185862 h 1943100"/>
              <a:gd name="connsiteX83" fmla="*/ 128588 w 2743200"/>
              <a:gd name="connsiteY83" fmla="*/ 1128712 h 1943100"/>
              <a:gd name="connsiteX84" fmla="*/ 85725 w 2743200"/>
              <a:gd name="connsiteY84" fmla="*/ 1085850 h 1943100"/>
              <a:gd name="connsiteX85" fmla="*/ 42863 w 2743200"/>
              <a:gd name="connsiteY85" fmla="*/ 1057275 h 1943100"/>
              <a:gd name="connsiteX86" fmla="*/ 0 w 2743200"/>
              <a:gd name="connsiteY86" fmla="*/ 985837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743200" h="1943100">
                <a:moveTo>
                  <a:pt x="0" y="985837"/>
                </a:moveTo>
                <a:cubicBezTo>
                  <a:pt x="711" y="982283"/>
                  <a:pt x="16861" y="886179"/>
                  <a:pt x="28575" y="871537"/>
                </a:cubicBezTo>
                <a:cubicBezTo>
                  <a:pt x="39302" y="858128"/>
                  <a:pt x="57150" y="852487"/>
                  <a:pt x="71438" y="842962"/>
                </a:cubicBezTo>
                <a:cubicBezTo>
                  <a:pt x="76200" y="828675"/>
                  <a:pt x="75076" y="810749"/>
                  <a:pt x="85725" y="800100"/>
                </a:cubicBezTo>
                <a:cubicBezTo>
                  <a:pt x="96374" y="789451"/>
                  <a:pt x="115117" y="792547"/>
                  <a:pt x="128588" y="785812"/>
                </a:cubicBezTo>
                <a:cubicBezTo>
                  <a:pt x="143946" y="778133"/>
                  <a:pt x="155759" y="764211"/>
                  <a:pt x="171450" y="757237"/>
                </a:cubicBezTo>
                <a:cubicBezTo>
                  <a:pt x="171470" y="757228"/>
                  <a:pt x="278597" y="721522"/>
                  <a:pt x="300038" y="714375"/>
                </a:cubicBezTo>
                <a:cubicBezTo>
                  <a:pt x="314325" y="709613"/>
                  <a:pt x="329430" y="706822"/>
                  <a:pt x="342900" y="700087"/>
                </a:cubicBezTo>
                <a:cubicBezTo>
                  <a:pt x="361950" y="690562"/>
                  <a:pt x="381558" y="682079"/>
                  <a:pt x="400050" y="671512"/>
                </a:cubicBezTo>
                <a:cubicBezTo>
                  <a:pt x="414959" y="662993"/>
                  <a:pt x="427554" y="650616"/>
                  <a:pt x="442913" y="642937"/>
                </a:cubicBezTo>
                <a:cubicBezTo>
                  <a:pt x="456383" y="636202"/>
                  <a:pt x="471488" y="633412"/>
                  <a:pt x="485775" y="628650"/>
                </a:cubicBezTo>
                <a:cubicBezTo>
                  <a:pt x="514350" y="609600"/>
                  <a:pt x="547216" y="595784"/>
                  <a:pt x="571500" y="571500"/>
                </a:cubicBezTo>
                <a:cubicBezTo>
                  <a:pt x="626505" y="516495"/>
                  <a:pt x="597551" y="539845"/>
                  <a:pt x="657225" y="500062"/>
                </a:cubicBezTo>
                <a:cubicBezTo>
                  <a:pt x="666750" y="485775"/>
                  <a:pt x="673658" y="469342"/>
                  <a:pt x="685800" y="457200"/>
                </a:cubicBezTo>
                <a:cubicBezTo>
                  <a:pt x="697942" y="445058"/>
                  <a:pt x="717355" y="441548"/>
                  <a:pt x="728663" y="428625"/>
                </a:cubicBezTo>
                <a:cubicBezTo>
                  <a:pt x="751278" y="402779"/>
                  <a:pt x="766763" y="371475"/>
                  <a:pt x="785813" y="342900"/>
                </a:cubicBezTo>
                <a:lnTo>
                  <a:pt x="871538" y="214312"/>
                </a:lnTo>
                <a:cubicBezTo>
                  <a:pt x="881063" y="200025"/>
                  <a:pt x="885826" y="180975"/>
                  <a:pt x="900113" y="171450"/>
                </a:cubicBezTo>
                <a:lnTo>
                  <a:pt x="985838" y="114300"/>
                </a:lnTo>
                <a:cubicBezTo>
                  <a:pt x="995363" y="100012"/>
                  <a:pt x="999852" y="80538"/>
                  <a:pt x="1014413" y="71437"/>
                </a:cubicBezTo>
                <a:cubicBezTo>
                  <a:pt x="1014417" y="71435"/>
                  <a:pt x="1121566" y="35720"/>
                  <a:pt x="1143000" y="28575"/>
                </a:cubicBezTo>
                <a:lnTo>
                  <a:pt x="1185863" y="14287"/>
                </a:lnTo>
                <a:lnTo>
                  <a:pt x="1228725" y="0"/>
                </a:lnTo>
                <a:cubicBezTo>
                  <a:pt x="1309688" y="4762"/>
                  <a:pt x="1390876" y="6598"/>
                  <a:pt x="1471613" y="14287"/>
                </a:cubicBezTo>
                <a:cubicBezTo>
                  <a:pt x="1496725" y="16679"/>
                  <a:pt x="1545911" y="34291"/>
                  <a:pt x="1571625" y="42862"/>
                </a:cubicBezTo>
                <a:lnTo>
                  <a:pt x="1657350" y="100012"/>
                </a:lnTo>
                <a:lnTo>
                  <a:pt x="1700213" y="128587"/>
                </a:lnTo>
                <a:cubicBezTo>
                  <a:pt x="1728026" y="212031"/>
                  <a:pt x="1692737" y="135400"/>
                  <a:pt x="1757363" y="200025"/>
                </a:cubicBezTo>
                <a:cubicBezTo>
                  <a:pt x="1852616" y="295277"/>
                  <a:pt x="1714497" y="195259"/>
                  <a:pt x="1828800" y="271462"/>
                </a:cubicBezTo>
                <a:cubicBezTo>
                  <a:pt x="1881187" y="350044"/>
                  <a:pt x="1828800" y="283369"/>
                  <a:pt x="1900238" y="342900"/>
                </a:cubicBezTo>
                <a:cubicBezTo>
                  <a:pt x="1915760" y="355835"/>
                  <a:pt x="1927151" y="373357"/>
                  <a:pt x="1943100" y="385762"/>
                </a:cubicBezTo>
                <a:cubicBezTo>
                  <a:pt x="1970209" y="406846"/>
                  <a:pt x="2000250" y="423862"/>
                  <a:pt x="2028825" y="442912"/>
                </a:cubicBezTo>
                <a:lnTo>
                  <a:pt x="2071688" y="471487"/>
                </a:lnTo>
                <a:cubicBezTo>
                  <a:pt x="2085975" y="481012"/>
                  <a:pt x="2098260" y="494632"/>
                  <a:pt x="2114550" y="500062"/>
                </a:cubicBezTo>
                <a:lnTo>
                  <a:pt x="2157413" y="514350"/>
                </a:lnTo>
                <a:cubicBezTo>
                  <a:pt x="2171700" y="528637"/>
                  <a:pt x="2182612" y="547399"/>
                  <a:pt x="2200275" y="557212"/>
                </a:cubicBezTo>
                <a:cubicBezTo>
                  <a:pt x="2226605" y="571840"/>
                  <a:pt x="2257425" y="576262"/>
                  <a:pt x="2286000" y="585787"/>
                </a:cubicBezTo>
                <a:cubicBezTo>
                  <a:pt x="2300288" y="590550"/>
                  <a:pt x="2316332" y="591721"/>
                  <a:pt x="2328863" y="600075"/>
                </a:cubicBezTo>
                <a:cubicBezTo>
                  <a:pt x="2388063" y="639542"/>
                  <a:pt x="2355066" y="624485"/>
                  <a:pt x="2428875" y="642937"/>
                </a:cubicBezTo>
                <a:lnTo>
                  <a:pt x="2514600" y="700087"/>
                </a:lnTo>
                <a:lnTo>
                  <a:pt x="2557463" y="728662"/>
                </a:lnTo>
                <a:cubicBezTo>
                  <a:pt x="2566988" y="742950"/>
                  <a:pt x="2575045" y="758333"/>
                  <a:pt x="2586038" y="771525"/>
                </a:cubicBezTo>
                <a:cubicBezTo>
                  <a:pt x="2598973" y="787047"/>
                  <a:pt x="2617692" y="797575"/>
                  <a:pt x="2628900" y="814387"/>
                </a:cubicBezTo>
                <a:cubicBezTo>
                  <a:pt x="2637254" y="826918"/>
                  <a:pt x="2635874" y="844085"/>
                  <a:pt x="2643188" y="857250"/>
                </a:cubicBezTo>
                <a:cubicBezTo>
                  <a:pt x="2659866" y="887271"/>
                  <a:pt x="2700338" y="942975"/>
                  <a:pt x="2700338" y="942975"/>
                </a:cubicBezTo>
                <a:lnTo>
                  <a:pt x="2728913" y="1028700"/>
                </a:lnTo>
                <a:lnTo>
                  <a:pt x="2743200" y="1071562"/>
                </a:lnTo>
                <a:cubicBezTo>
                  <a:pt x="2738274" y="1110967"/>
                  <a:pt x="2736651" y="1184674"/>
                  <a:pt x="2714625" y="1228725"/>
                </a:cubicBezTo>
                <a:cubicBezTo>
                  <a:pt x="2706946" y="1244083"/>
                  <a:pt x="2697043" y="1258396"/>
                  <a:pt x="2686050" y="1271587"/>
                </a:cubicBezTo>
                <a:cubicBezTo>
                  <a:pt x="2673115" y="1287109"/>
                  <a:pt x="2656123" y="1298928"/>
                  <a:pt x="2643188" y="1314450"/>
                </a:cubicBezTo>
                <a:cubicBezTo>
                  <a:pt x="2593477" y="1374104"/>
                  <a:pt x="2642114" y="1348145"/>
                  <a:pt x="2571750" y="1371600"/>
                </a:cubicBezTo>
                <a:cubicBezTo>
                  <a:pt x="2544832" y="1398518"/>
                  <a:pt x="2521831" y="1427123"/>
                  <a:pt x="2486025" y="1443037"/>
                </a:cubicBezTo>
                <a:cubicBezTo>
                  <a:pt x="2458500" y="1455270"/>
                  <a:pt x="2400300" y="1471612"/>
                  <a:pt x="2400300" y="1471612"/>
                </a:cubicBezTo>
                <a:cubicBezTo>
                  <a:pt x="2332376" y="1516895"/>
                  <a:pt x="2373729" y="1494756"/>
                  <a:pt x="2271713" y="1528762"/>
                </a:cubicBezTo>
                <a:cubicBezTo>
                  <a:pt x="2271709" y="1528763"/>
                  <a:pt x="2185993" y="1557336"/>
                  <a:pt x="2185988" y="1557337"/>
                </a:cubicBezTo>
                <a:cubicBezTo>
                  <a:pt x="2157413" y="1562100"/>
                  <a:pt x="2128542" y="1565341"/>
                  <a:pt x="2100263" y="1571625"/>
                </a:cubicBezTo>
                <a:cubicBezTo>
                  <a:pt x="2085561" y="1574892"/>
                  <a:pt x="2072168" y="1582958"/>
                  <a:pt x="2057400" y="1585912"/>
                </a:cubicBezTo>
                <a:cubicBezTo>
                  <a:pt x="2024378" y="1592516"/>
                  <a:pt x="1990725" y="1595437"/>
                  <a:pt x="1957388" y="1600200"/>
                </a:cubicBezTo>
                <a:lnTo>
                  <a:pt x="1871663" y="1628775"/>
                </a:lnTo>
                <a:cubicBezTo>
                  <a:pt x="1857375" y="1633537"/>
                  <a:pt x="1842270" y="1636327"/>
                  <a:pt x="1828800" y="1643062"/>
                </a:cubicBezTo>
                <a:cubicBezTo>
                  <a:pt x="1809750" y="1652587"/>
                  <a:pt x="1791425" y="1663727"/>
                  <a:pt x="1771650" y="1671637"/>
                </a:cubicBezTo>
                <a:cubicBezTo>
                  <a:pt x="1743684" y="1682824"/>
                  <a:pt x="1714500" y="1690687"/>
                  <a:pt x="1685925" y="1700212"/>
                </a:cubicBezTo>
                <a:cubicBezTo>
                  <a:pt x="1671638" y="1704975"/>
                  <a:pt x="1655594" y="1706146"/>
                  <a:pt x="1643063" y="1714500"/>
                </a:cubicBezTo>
                <a:cubicBezTo>
                  <a:pt x="1628775" y="1724025"/>
                  <a:pt x="1615892" y="1736101"/>
                  <a:pt x="1600200" y="1743075"/>
                </a:cubicBezTo>
                <a:cubicBezTo>
                  <a:pt x="1572675" y="1755308"/>
                  <a:pt x="1514475" y="1771650"/>
                  <a:pt x="1514475" y="1771650"/>
                </a:cubicBezTo>
                <a:cubicBezTo>
                  <a:pt x="1326999" y="1912255"/>
                  <a:pt x="1554720" y="1750878"/>
                  <a:pt x="1414463" y="1828800"/>
                </a:cubicBezTo>
                <a:cubicBezTo>
                  <a:pt x="1384442" y="1845479"/>
                  <a:pt x="1357313" y="1866900"/>
                  <a:pt x="1328738" y="1885950"/>
                </a:cubicBezTo>
                <a:cubicBezTo>
                  <a:pt x="1314450" y="1895475"/>
                  <a:pt x="1302165" y="1909095"/>
                  <a:pt x="1285875" y="1914525"/>
                </a:cubicBezTo>
                <a:cubicBezTo>
                  <a:pt x="1219975" y="1936491"/>
                  <a:pt x="1257781" y="1925858"/>
                  <a:pt x="1171575" y="1943100"/>
                </a:cubicBezTo>
                <a:cubicBezTo>
                  <a:pt x="1133277" y="1939908"/>
                  <a:pt x="1015622" y="1943704"/>
                  <a:pt x="957263" y="1914525"/>
                </a:cubicBezTo>
                <a:cubicBezTo>
                  <a:pt x="941904" y="1906846"/>
                  <a:pt x="928688" y="1895475"/>
                  <a:pt x="914400" y="1885950"/>
                </a:cubicBezTo>
                <a:cubicBezTo>
                  <a:pt x="904875" y="1871662"/>
                  <a:pt x="897967" y="1855229"/>
                  <a:pt x="885825" y="1843087"/>
                </a:cubicBezTo>
                <a:cubicBezTo>
                  <a:pt x="827483" y="1784744"/>
                  <a:pt x="826297" y="1850234"/>
                  <a:pt x="785813" y="1728787"/>
                </a:cubicBezTo>
                <a:cubicBezTo>
                  <a:pt x="760664" y="1653344"/>
                  <a:pt x="779879" y="1698457"/>
                  <a:pt x="714375" y="1600200"/>
                </a:cubicBezTo>
                <a:cubicBezTo>
                  <a:pt x="704850" y="1585912"/>
                  <a:pt x="700088" y="1566862"/>
                  <a:pt x="685800" y="1557337"/>
                </a:cubicBezTo>
                <a:lnTo>
                  <a:pt x="642938" y="1528762"/>
                </a:lnTo>
                <a:cubicBezTo>
                  <a:pt x="611764" y="1435245"/>
                  <a:pt x="655060" y="1527030"/>
                  <a:pt x="585788" y="1471612"/>
                </a:cubicBezTo>
                <a:cubicBezTo>
                  <a:pt x="572380" y="1460885"/>
                  <a:pt x="570136" y="1440057"/>
                  <a:pt x="557213" y="1428750"/>
                </a:cubicBezTo>
                <a:cubicBezTo>
                  <a:pt x="531367" y="1406135"/>
                  <a:pt x="495772" y="1395884"/>
                  <a:pt x="471488" y="1371600"/>
                </a:cubicBezTo>
                <a:cubicBezTo>
                  <a:pt x="457200" y="1357312"/>
                  <a:pt x="444574" y="1341142"/>
                  <a:pt x="428625" y="1328737"/>
                </a:cubicBezTo>
                <a:cubicBezTo>
                  <a:pt x="401516" y="1307652"/>
                  <a:pt x="371475" y="1290637"/>
                  <a:pt x="342900" y="1271587"/>
                </a:cubicBezTo>
                <a:cubicBezTo>
                  <a:pt x="328613" y="1262062"/>
                  <a:pt x="312180" y="1255154"/>
                  <a:pt x="300038" y="1243012"/>
                </a:cubicBezTo>
                <a:cubicBezTo>
                  <a:pt x="246526" y="1189501"/>
                  <a:pt x="276344" y="1206540"/>
                  <a:pt x="214313" y="1185862"/>
                </a:cubicBezTo>
                <a:cubicBezTo>
                  <a:pt x="77575" y="1049128"/>
                  <a:pt x="252651" y="1211420"/>
                  <a:pt x="128588" y="1128712"/>
                </a:cubicBezTo>
                <a:cubicBezTo>
                  <a:pt x="111776" y="1117504"/>
                  <a:pt x="101247" y="1098785"/>
                  <a:pt x="85725" y="1085850"/>
                </a:cubicBezTo>
                <a:cubicBezTo>
                  <a:pt x="72534" y="1074857"/>
                  <a:pt x="57150" y="1066800"/>
                  <a:pt x="42863" y="1057275"/>
                </a:cubicBezTo>
                <a:lnTo>
                  <a:pt x="0" y="985837"/>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6977414" y="1295400"/>
            <a:ext cx="1475672" cy="400110"/>
          </a:xfrm>
          <a:prstGeom prst="rect">
            <a:avLst/>
          </a:prstGeom>
          <a:noFill/>
        </p:spPr>
        <p:txBody>
          <a:bodyPr wrap="square" rtlCol="0">
            <a:spAutoFit/>
          </a:bodyPr>
          <a:lstStyle/>
          <a:p>
            <a:r>
              <a:rPr lang="en-US" sz="2000" b="1" dirty="0"/>
              <a:t>head</a:t>
            </a:r>
            <a:endParaRPr lang="en-CA" sz="2000" b="1" dirty="0"/>
          </a:p>
        </p:txBody>
      </p:sp>
      <p:sp>
        <p:nvSpPr>
          <p:cNvPr id="13" name="TextBox 12"/>
          <p:cNvSpPr txBox="1"/>
          <p:nvPr/>
        </p:nvSpPr>
        <p:spPr>
          <a:xfrm>
            <a:off x="718434" y="3999582"/>
            <a:ext cx="1611131" cy="400110"/>
          </a:xfrm>
          <a:prstGeom prst="rect">
            <a:avLst/>
          </a:prstGeom>
          <a:noFill/>
        </p:spPr>
        <p:txBody>
          <a:bodyPr wrap="square" rtlCol="0">
            <a:spAutoFit/>
          </a:bodyPr>
          <a:lstStyle/>
          <a:p>
            <a:r>
              <a:rPr lang="en-US" sz="2000" b="1" dirty="0"/>
              <a:t>tail</a:t>
            </a:r>
            <a:endParaRPr lang="en-CA" sz="2000" b="1" dirty="0"/>
          </a:p>
        </p:txBody>
      </p:sp>
      <p:sp>
        <p:nvSpPr>
          <p:cNvPr id="15" name="TextBox 14"/>
          <p:cNvSpPr txBox="1"/>
          <p:nvPr/>
        </p:nvSpPr>
        <p:spPr>
          <a:xfrm>
            <a:off x="6553200" y="4407932"/>
            <a:ext cx="1419928" cy="400110"/>
          </a:xfrm>
          <a:prstGeom prst="rect">
            <a:avLst/>
          </a:prstGeom>
          <a:noFill/>
        </p:spPr>
        <p:txBody>
          <a:bodyPr wrap="square" rtlCol="0">
            <a:spAutoFit/>
          </a:bodyPr>
          <a:lstStyle/>
          <a:p>
            <a:r>
              <a:rPr lang="en-US" sz="2000" b="1" dirty="0"/>
              <a:t>acrosome</a:t>
            </a:r>
            <a:endParaRPr lang="en-CA" sz="2000" b="1" dirty="0"/>
          </a:p>
        </p:txBody>
      </p:sp>
      <p:sp>
        <p:nvSpPr>
          <p:cNvPr id="16" name="TextBox 15"/>
          <p:cNvSpPr txBox="1"/>
          <p:nvPr/>
        </p:nvSpPr>
        <p:spPr>
          <a:xfrm>
            <a:off x="3259701" y="4007822"/>
            <a:ext cx="1676400" cy="400110"/>
          </a:xfrm>
          <a:prstGeom prst="rect">
            <a:avLst/>
          </a:prstGeom>
          <a:noFill/>
        </p:spPr>
        <p:txBody>
          <a:bodyPr wrap="square" rtlCol="0">
            <a:spAutoFit/>
          </a:bodyPr>
          <a:lstStyle/>
          <a:p>
            <a:r>
              <a:rPr lang="en-US" sz="2000" b="1" dirty="0"/>
              <a:t>middle piece</a:t>
            </a:r>
            <a:endParaRPr lang="en-CA" sz="2000" b="1" dirty="0"/>
          </a:p>
        </p:txBody>
      </p:sp>
      <p:cxnSp>
        <p:nvCxnSpPr>
          <p:cNvPr id="18" name="Straight Arrow Connector 17"/>
          <p:cNvCxnSpPr/>
          <p:nvPr/>
        </p:nvCxnSpPr>
        <p:spPr>
          <a:xfrm flipH="1">
            <a:off x="6736556" y="1695510"/>
            <a:ext cx="526608" cy="7976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0" idx="52"/>
          </p:cNvCxnSpPr>
          <p:nvPr/>
        </p:nvCxnSpPr>
        <p:spPr>
          <a:xfrm flipV="1">
            <a:off x="7114390" y="3371850"/>
            <a:ext cx="257960" cy="1060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055869" y="3048000"/>
            <a:ext cx="925331" cy="7953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011779" y="2969342"/>
            <a:ext cx="1366902" cy="10788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37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0" grpId="1" animBg="1"/>
      <p:bldP spid="12" grpId="0"/>
      <p:bldP spid="13"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 y="304800"/>
            <a:ext cx="8686800" cy="5105400"/>
          </a:xfrm>
        </p:spPr>
        <p:txBody>
          <a:bodyPr>
            <a:normAutofit/>
          </a:bodyPr>
          <a:lstStyle/>
          <a:p>
            <a:r>
              <a:rPr lang="en-US" sz="2800" dirty="0"/>
              <a:t>1. </a:t>
            </a:r>
            <a:r>
              <a:rPr lang="en-US" sz="2800" b="1" dirty="0">
                <a:solidFill>
                  <a:srgbClr val="35EB3E"/>
                </a:solidFill>
              </a:rPr>
              <a:t>Tail</a:t>
            </a:r>
            <a:r>
              <a:rPr lang="en-US" sz="2800" dirty="0"/>
              <a:t>: flagella for movement (9+2 pattern of microtubules)</a:t>
            </a:r>
          </a:p>
          <a:p>
            <a:r>
              <a:rPr lang="en-US" sz="2800" dirty="0"/>
              <a:t>2. </a:t>
            </a:r>
            <a:r>
              <a:rPr lang="en-US" sz="2800" b="1" dirty="0">
                <a:solidFill>
                  <a:srgbClr val="35EB3E"/>
                </a:solidFill>
              </a:rPr>
              <a:t>Head</a:t>
            </a:r>
            <a:r>
              <a:rPr lang="en-US" sz="2800" dirty="0"/>
              <a:t>: contains the nucleus which has the chromosomes (DNA)</a:t>
            </a:r>
          </a:p>
          <a:p>
            <a:r>
              <a:rPr lang="en-US" sz="2800" dirty="0"/>
              <a:t>3. </a:t>
            </a:r>
            <a:r>
              <a:rPr lang="en-US" sz="2800" b="1" dirty="0">
                <a:solidFill>
                  <a:srgbClr val="35EB3E"/>
                </a:solidFill>
              </a:rPr>
              <a:t>Middle Piece</a:t>
            </a:r>
            <a:r>
              <a:rPr lang="en-US" sz="2800" dirty="0"/>
              <a:t>: has mitochondria for producing energy for the flagella.</a:t>
            </a:r>
          </a:p>
          <a:p>
            <a:r>
              <a:rPr lang="en-US" sz="2800" dirty="0"/>
              <a:t>4. </a:t>
            </a:r>
            <a:r>
              <a:rPr lang="en-US" sz="2800" b="1" dirty="0">
                <a:solidFill>
                  <a:srgbClr val="35EB3E"/>
                </a:solidFill>
              </a:rPr>
              <a:t>Acrosome</a:t>
            </a:r>
            <a:r>
              <a:rPr lang="en-US" sz="2800" dirty="0"/>
              <a:t>: has enzymes that are used for penetrating the outer wall (zona </a:t>
            </a:r>
            <a:r>
              <a:rPr lang="en-US" sz="2800" dirty="0" err="1"/>
              <a:t>pellucida</a:t>
            </a:r>
            <a:r>
              <a:rPr lang="en-CA" sz="2800" dirty="0"/>
              <a:t>)</a:t>
            </a:r>
            <a:r>
              <a:rPr lang="en-US" sz="2800" dirty="0"/>
              <a:t> of the egg… only one sperm can enter.</a:t>
            </a:r>
            <a:endParaRPr lang="en-CA" sz="2800" dirty="0"/>
          </a:p>
        </p:txBody>
      </p:sp>
      <p:sp>
        <p:nvSpPr>
          <p:cNvPr id="3" name="Title 2"/>
          <p:cNvSpPr>
            <a:spLocks noGrp="1"/>
          </p:cNvSpPr>
          <p:nvPr>
            <p:ph type="title"/>
          </p:nvPr>
        </p:nvSpPr>
        <p:spPr>
          <a:xfrm>
            <a:off x="762000" y="228600"/>
            <a:ext cx="6248400" cy="76200"/>
          </a:xfrm>
        </p:spPr>
        <p:txBody>
          <a:bodyPr>
            <a:normAutofit fontScale="90000"/>
          </a:bodyPr>
          <a:lstStyle/>
          <a:p>
            <a:endParaRPr lang="en-C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1910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48400" y="4724400"/>
            <a:ext cx="2209800" cy="1200329"/>
          </a:xfrm>
          <a:prstGeom prst="rect">
            <a:avLst/>
          </a:prstGeom>
          <a:noFill/>
        </p:spPr>
        <p:txBody>
          <a:bodyPr wrap="square" rtlCol="0">
            <a:spAutoFit/>
          </a:bodyPr>
          <a:lstStyle/>
          <a:p>
            <a:r>
              <a:rPr lang="en-US" i="1" dirty="0" smtClean="0">
                <a:hlinkClick r:id="rId4"/>
              </a:rPr>
              <a:t>A moving sperm</a:t>
            </a:r>
            <a:endParaRPr lang="en-US" i="1" dirty="0" smtClean="0"/>
          </a:p>
          <a:p>
            <a:r>
              <a:rPr lang="en-US" dirty="0"/>
              <a:t>https://www.youtube.com/watch?v=f5Ci7bPYyL0</a:t>
            </a:r>
          </a:p>
        </p:txBody>
      </p:sp>
    </p:spTree>
    <p:extLst>
      <p:ext uri="{BB962C8B-B14F-4D97-AF65-F5344CB8AC3E}">
        <p14:creationId xmlns:p14="http://schemas.microsoft.com/office/powerpoint/2010/main" val="53737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 calcmode="lin" valueType="num">
                                      <p:cBhvr additive="base">
                                        <p:cTn id="31" dur="500" fill="hold"/>
                                        <p:tgtEl>
                                          <p:spTgt spid="3074"/>
                                        </p:tgtEl>
                                        <p:attrNameLst>
                                          <p:attrName>ppt_x</p:attrName>
                                        </p:attrNameLst>
                                      </p:cBhvr>
                                      <p:tavLst>
                                        <p:tav tm="0">
                                          <p:val>
                                            <p:strVal val="#ppt_x"/>
                                          </p:val>
                                        </p:tav>
                                        <p:tav tm="100000">
                                          <p:val>
                                            <p:strVal val="#ppt_x"/>
                                          </p:val>
                                        </p:tav>
                                      </p:tavLst>
                                    </p:anim>
                                    <p:anim calcmode="lin" valueType="num">
                                      <p:cBhvr additive="base">
                                        <p:cTn id="3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85800" y="1371600"/>
            <a:ext cx="7772400" cy="152400"/>
          </a:xfrm>
        </p:spPr>
        <p:txBody>
          <a:bodyPr>
            <a:normAutofit fontScale="25000" lnSpcReduction="20000"/>
          </a:bodyPr>
          <a:lstStyle/>
          <a:p>
            <a:endParaRPr lang="en-CA" dirty="0"/>
          </a:p>
        </p:txBody>
      </p:sp>
      <p:sp>
        <p:nvSpPr>
          <p:cNvPr id="3" name="Title 2"/>
          <p:cNvSpPr>
            <a:spLocks noGrp="1"/>
          </p:cNvSpPr>
          <p:nvPr>
            <p:ph type="title"/>
          </p:nvPr>
        </p:nvSpPr>
        <p:spPr>
          <a:xfrm>
            <a:off x="762000" y="228600"/>
            <a:ext cx="6248400" cy="838200"/>
          </a:xfrm>
        </p:spPr>
        <p:txBody>
          <a:bodyPr/>
          <a:lstStyle/>
          <a:p>
            <a:endParaRPr lang="en-CA" dirty="0"/>
          </a:p>
        </p:txBody>
      </p:sp>
      <p:pic>
        <p:nvPicPr>
          <p:cNvPr id="2050" name="Picture 2" descr="Image result for sperm diagra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2843"/>
            <a:ext cx="3771900" cy="32004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perm pictur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7032" y="229980"/>
            <a:ext cx="4381500" cy="32861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perm entering eg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8350" y="3562042"/>
            <a:ext cx="4381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37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304800"/>
            <a:ext cx="8458200" cy="6096000"/>
          </a:xfrm>
        </p:spPr>
        <p:txBody>
          <a:bodyPr>
            <a:normAutofit/>
          </a:bodyPr>
          <a:lstStyle/>
          <a:p>
            <a:r>
              <a:rPr lang="en-US" sz="2800" dirty="0"/>
              <a:t>Besides seminiferous tubules, there are </a:t>
            </a:r>
            <a:r>
              <a:rPr lang="en-US" sz="2800" b="1" dirty="0">
                <a:solidFill>
                  <a:srgbClr val="FFFF00"/>
                </a:solidFill>
              </a:rPr>
              <a:t>interstitial cells </a:t>
            </a:r>
            <a:r>
              <a:rPr lang="en-US" sz="2800" dirty="0"/>
              <a:t>in the testis.</a:t>
            </a:r>
          </a:p>
          <a:p>
            <a:r>
              <a:rPr lang="en-US" sz="2800" dirty="0"/>
              <a:t>These cells produce the male hormone </a:t>
            </a:r>
            <a:r>
              <a:rPr lang="en-US" sz="2800" b="1" dirty="0">
                <a:solidFill>
                  <a:srgbClr val="FFFF00"/>
                </a:solidFill>
              </a:rPr>
              <a:t>testosterone</a:t>
            </a:r>
            <a:r>
              <a:rPr lang="en-US" sz="2800" dirty="0"/>
              <a:t>.</a:t>
            </a:r>
          </a:p>
          <a:p>
            <a:endParaRPr lang="en-US" sz="2800" dirty="0"/>
          </a:p>
          <a:p>
            <a:endParaRPr lang="en-CA" sz="2800" dirty="0"/>
          </a:p>
        </p:txBody>
      </p:sp>
      <p:sp>
        <p:nvSpPr>
          <p:cNvPr id="3" name="Title 2"/>
          <p:cNvSpPr>
            <a:spLocks noGrp="1"/>
          </p:cNvSpPr>
          <p:nvPr>
            <p:ph type="title"/>
          </p:nvPr>
        </p:nvSpPr>
        <p:spPr>
          <a:xfrm>
            <a:off x="762000" y="228600"/>
            <a:ext cx="6248400" cy="152400"/>
          </a:xfrm>
        </p:spPr>
        <p:txBody>
          <a:bodyPr>
            <a:normAutofit fontScale="90000"/>
          </a:bodyPr>
          <a:lstStyle/>
          <a:p>
            <a:endParaRPr lang="en-CA" dirty="0"/>
          </a:p>
        </p:txBody>
      </p:sp>
    </p:spTree>
    <p:extLst>
      <p:ext uri="{BB962C8B-B14F-4D97-AF65-F5344CB8AC3E}">
        <p14:creationId xmlns:p14="http://schemas.microsoft.com/office/powerpoint/2010/main" val="371519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adeshow">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1_Tradeshow">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3.xml><?xml version="1.0" encoding="utf-8"?>
<a:theme xmlns:a="http://schemas.openxmlformats.org/drawingml/2006/main" name="2_Tradeshow">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4.xml><?xml version="1.0" encoding="utf-8"?>
<a:theme xmlns:a="http://schemas.openxmlformats.org/drawingml/2006/main" name="3_Tradeshow">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5.xml><?xml version="1.0" encoding="utf-8"?>
<a:theme xmlns:a="http://schemas.openxmlformats.org/drawingml/2006/main" name="4_Tradeshow">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TM01859861[[fn=Tradeshow]]</Template>
  <TotalTime>1347</TotalTime>
  <Words>3233</Words>
  <Application>Microsoft Office PowerPoint</Application>
  <PresentationFormat>On-screen Show (4:3)</PresentationFormat>
  <Paragraphs>483</Paragraphs>
  <Slides>46</Slides>
  <Notes>29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46</vt:i4>
      </vt:variant>
    </vt:vector>
  </HeadingPairs>
  <TitlesOfParts>
    <vt:vector size="55" baseType="lpstr">
      <vt:lpstr>Arial</vt:lpstr>
      <vt:lpstr>Arial Black</vt:lpstr>
      <vt:lpstr>Calibri</vt:lpstr>
      <vt:lpstr>Candara</vt:lpstr>
      <vt:lpstr>Tradeshow</vt:lpstr>
      <vt:lpstr>1_Tradeshow</vt:lpstr>
      <vt:lpstr>2_Tradeshow</vt:lpstr>
      <vt:lpstr>3_Tradeshow</vt:lpstr>
      <vt:lpstr>4_Tradeshow</vt:lpstr>
      <vt:lpstr>Reproductive System</vt:lpstr>
      <vt:lpstr>Male reproductive system</vt:lpstr>
      <vt:lpstr>   The parts:  1. Testis</vt:lpstr>
      <vt:lpstr>PowerPoint Presentation</vt:lpstr>
      <vt:lpstr>PowerPoint Presentation</vt:lpstr>
      <vt:lpstr>Sperm</vt:lpstr>
      <vt:lpstr>PowerPoint Presentation</vt:lpstr>
      <vt:lpstr>PowerPoint Presentation</vt:lpstr>
      <vt:lpstr>PowerPoint Presentation</vt:lpstr>
      <vt:lpstr>2. Epididymis</vt:lpstr>
      <vt:lpstr>3. Vas deferens</vt:lpstr>
      <vt:lpstr>4. Seminal fluid glands</vt:lpstr>
      <vt:lpstr>PowerPoint Presentation</vt:lpstr>
      <vt:lpstr>5. Penis </vt:lpstr>
      <vt:lpstr>Ejaculation</vt:lpstr>
      <vt:lpstr>PowerPoint Presentation</vt:lpstr>
      <vt:lpstr>Hormonal regulation in males</vt:lpstr>
      <vt:lpstr>PowerPoint Presentation</vt:lpstr>
      <vt:lpstr>Testosterone</vt:lpstr>
      <vt:lpstr>Female reproductive system</vt:lpstr>
      <vt:lpstr>1. OVARIES</vt:lpstr>
      <vt:lpstr>Oogenesis : egg production</vt:lpstr>
      <vt:lpstr>PowerPoint Presentation</vt:lpstr>
      <vt:lpstr>2. oviducts</vt:lpstr>
      <vt:lpstr>PowerPoint Presentation</vt:lpstr>
      <vt:lpstr>3. uterus</vt:lpstr>
      <vt:lpstr>4. Vagina</vt:lpstr>
      <vt:lpstr>Female orgasm</vt:lpstr>
      <vt:lpstr>PowerPoint Presentation</vt:lpstr>
      <vt:lpstr>pregnancy</vt:lpstr>
      <vt:lpstr>PowerPoint Presentation</vt:lpstr>
      <vt:lpstr>Pregnancy cont’d</vt:lpstr>
      <vt:lpstr>Hormones: Estrogen &amp; progesterone</vt:lpstr>
      <vt:lpstr>Effects of hormones during pregnancy</vt:lpstr>
      <vt:lpstr>Female breasts: milk production</vt:lpstr>
      <vt:lpstr>PowerPoint Presentation</vt:lpstr>
      <vt:lpstr>Ovarian cycle events: follicular phase (days 1-13)</vt:lpstr>
      <vt:lpstr>Ovarian cycle: ovulation (day 14)</vt:lpstr>
      <vt:lpstr>Ovarian cycle: luteal phase (day 15-28)</vt:lpstr>
      <vt:lpstr>Uterine cycle:  menstrual  phase (days 1-5)</vt:lpstr>
      <vt:lpstr>Uterine cycle: proliferative phase (days 6-13)</vt:lpstr>
      <vt:lpstr>Uterine cycle: secretory phase (day 15-28)</vt:lpstr>
      <vt:lpstr>PowerPoint Presentation</vt:lpstr>
      <vt:lpstr>Disorders of the male reproductive system</vt:lpstr>
      <vt:lpstr>PowerPoint Presentation</vt:lpstr>
      <vt:lpstr>Conditions affecting female reproductive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System</dc:title>
  <dc:creator>tech</dc:creator>
  <cp:lastModifiedBy>Windows User</cp:lastModifiedBy>
  <cp:revision>99</cp:revision>
  <cp:lastPrinted>2017-05-25T18:17:42Z</cp:lastPrinted>
  <dcterms:created xsi:type="dcterms:W3CDTF">2017-05-10T16:45:08Z</dcterms:created>
  <dcterms:modified xsi:type="dcterms:W3CDTF">2022-06-06T16:59:26Z</dcterms:modified>
</cp:coreProperties>
</file>