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41" r:id="rId3"/>
    <p:sldId id="257" r:id="rId4"/>
    <p:sldId id="263" r:id="rId5"/>
    <p:sldId id="265" r:id="rId6"/>
    <p:sldId id="264" r:id="rId7"/>
    <p:sldId id="262" r:id="rId8"/>
    <p:sldId id="266" r:id="rId9"/>
    <p:sldId id="268" r:id="rId10"/>
    <p:sldId id="267" r:id="rId11"/>
    <p:sldId id="269" r:id="rId12"/>
    <p:sldId id="270" r:id="rId13"/>
    <p:sldId id="326" r:id="rId14"/>
    <p:sldId id="327" r:id="rId15"/>
    <p:sldId id="328" r:id="rId16"/>
    <p:sldId id="329" r:id="rId17"/>
    <p:sldId id="330" r:id="rId18"/>
    <p:sldId id="331" r:id="rId19"/>
    <p:sldId id="258" r:id="rId20"/>
    <p:sldId id="259" r:id="rId21"/>
    <p:sldId id="260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271" r:id="rId32"/>
    <p:sldId id="272" r:id="rId33"/>
    <p:sldId id="261" r:id="rId34"/>
    <p:sldId id="273" r:id="rId35"/>
    <p:sldId id="274" r:id="rId36"/>
    <p:sldId id="275" r:id="rId37"/>
    <p:sldId id="276" r:id="rId38"/>
    <p:sldId id="285" r:id="rId39"/>
    <p:sldId id="289" r:id="rId40"/>
    <p:sldId id="290" r:id="rId41"/>
    <p:sldId id="288" r:id="rId42"/>
    <p:sldId id="287" r:id="rId43"/>
    <p:sldId id="286" r:id="rId44"/>
    <p:sldId id="342" r:id="rId45"/>
    <p:sldId id="343" r:id="rId46"/>
    <p:sldId id="344" r:id="rId47"/>
    <p:sldId id="345" r:id="rId4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69" d="100"/>
          <a:sy n="69" d="100"/>
        </p:scale>
        <p:origin x="660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9/23/2025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9/23/2025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9/23/2025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a/url?sa=i&amp;rct=j&amp;q=&amp;esrc=s&amp;source=images&amp;cd=&amp;cad=rja&amp;uact=8&amp;ved=0ahUKEwiz4vynwN7UAhVH6mMKHSPyAjoQjRwIBw&amp;url=http://www.medicinenet.com/heart_attack_symptoms_and_early_warning_signs/article.htm&amp;psig=AFQjCNEfjM1BZ-DuAlzw7QZ9R6_UAy5FYw&amp;ust=14986692772850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://www.google.ca/url?sa=i&amp;rct=j&amp;q=&amp;esrc=s&amp;source=images&amp;cd=&amp;cad=rja&amp;uact=8&amp;ved=0ahUKEwjO6LLIw97UAhVYz2MKHffQD9IQjRwIBw&amp;url=http://www.mayoclinic.org/diseases-conditions/stroke/symptoms-causes/dxc-20117265&amp;psig=AFQjCNHYiCBGcDzVPUIXEPm8jqidEFVMCg&amp;ust=149867015780859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google.ca/url?sa=i&amp;rct=j&amp;q=&amp;esrc=s&amp;source=images&amp;cd=&amp;cad=rja&amp;uact=8&amp;ved=0ahUKEwiXu8y7w97UAhVYzmMKHfCzCQoQjRwIBw&amp;url=https://steptohealth.com/detect-prevent-aneurysms/&amp;psig=AFQjCNFuEaAHoFXCqhyTYdZkC7p2molkGw&amp;ust=149867013599341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Cardiovascular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Anatomy and Physiology 12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539B-F79A-4574-BCE4-3007A33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73E0F-AA7C-4028-A242-D4DB1CBE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6324600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Valves-</a:t>
            </a:r>
          </a:p>
          <a:p>
            <a:r>
              <a:rPr lang="en-US" dirty="0"/>
              <a:t>The AV valves (atrioventricular) sit between the atrium and ventricle.</a:t>
            </a:r>
          </a:p>
          <a:p>
            <a:pPr lvl="1"/>
            <a:r>
              <a:rPr lang="en-US" dirty="0"/>
              <a:t>The mitral valve lies between the left atria and the left ventricle.</a:t>
            </a:r>
          </a:p>
          <a:p>
            <a:pPr lvl="1"/>
            <a:r>
              <a:rPr lang="en-US" dirty="0"/>
              <a:t>The tricuspid valve lies between the right atrium and the right ventricle.</a:t>
            </a:r>
          </a:p>
          <a:p>
            <a:r>
              <a:rPr lang="en-US" dirty="0"/>
              <a:t>Chordae </a:t>
            </a:r>
            <a:r>
              <a:rPr lang="en-US" dirty="0" err="1"/>
              <a:t>tendinae</a:t>
            </a:r>
            <a:r>
              <a:rPr lang="en-US" dirty="0"/>
              <a:t>: fibrous strings that support the valves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C8EC6-A3F3-4076-BF2A-A63F8BC0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95"/>
          <a:stretch/>
        </p:blipFill>
        <p:spPr>
          <a:xfrm>
            <a:off x="7010400" y="1626791"/>
            <a:ext cx="4388208" cy="49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539B-F79A-4574-BCE4-3007A33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73E0F-AA7C-4028-A242-D4DB1CBE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5715000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Valves-</a:t>
            </a:r>
          </a:p>
          <a:p>
            <a:pPr lvl="0"/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Semilunar (SL) valves separate the </a:t>
            </a:r>
            <a:r>
              <a:rPr lang="en-US" sz="2800" u="sng" dirty="0">
                <a:solidFill>
                  <a:prstClr val="black">
                    <a:lumMod val="75000"/>
                    <a:lumOff val="25000"/>
                  </a:prstClr>
                </a:solidFill>
              </a:rPr>
              <a:t>ventricles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from the great arteries</a:t>
            </a:r>
            <a:endParaRPr lang="en-US" sz="3600" b="1" dirty="0"/>
          </a:p>
          <a:p>
            <a:pPr lvl="1"/>
            <a:r>
              <a:rPr lang="en-US" sz="2800" dirty="0"/>
              <a:t>The aortic valve lies between the </a:t>
            </a:r>
            <a:r>
              <a:rPr lang="en-US" sz="2800" u="sng" dirty="0"/>
              <a:t>left ventricles and the aorta</a:t>
            </a:r>
            <a:r>
              <a:rPr lang="en-US" sz="2800" dirty="0"/>
              <a:t>.</a:t>
            </a:r>
          </a:p>
          <a:p>
            <a:pPr lvl="1"/>
            <a:r>
              <a:rPr lang="en-US" sz="2800" dirty="0"/>
              <a:t>The pulmonary valve lies between the right ventricle and the pulmonary artery.</a:t>
            </a:r>
          </a:p>
          <a:p>
            <a:endParaRPr lang="en-US" dirty="0"/>
          </a:p>
        </p:txBody>
      </p:sp>
      <p:pic>
        <p:nvPicPr>
          <p:cNvPr id="1026" name="Picture 2" descr="Heart Valves | The Texas Heart Institute®">
            <a:extLst>
              <a:ext uri="{FF2B5EF4-FFF2-40B4-BE49-F238E27FC236}">
                <a16:creationId xmlns:a16="http://schemas.microsoft.com/office/drawing/2014/main" id="{F0837064-E6F9-4C0D-B056-0742E9844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3"/>
          <a:stretch/>
        </p:blipFill>
        <p:spPr bwMode="auto">
          <a:xfrm>
            <a:off x="7162800" y="773510"/>
            <a:ext cx="4621484" cy="531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8690-7797-4D99-B7E8-DC66EF2A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9E7E2-3245-4544-9677-BB8C5E4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7623"/>
            <a:ext cx="5181600" cy="2514601"/>
          </a:xfrm>
        </p:spPr>
        <p:txBody>
          <a:bodyPr/>
          <a:lstStyle/>
          <a:p>
            <a:r>
              <a:rPr lang="en-US" dirty="0"/>
              <a:t>“The heart is a double pump “ … the right sends blood from the heart to the lungs and back. The left side sends blood to the body and back.</a:t>
            </a:r>
          </a:p>
          <a:p>
            <a:r>
              <a:rPr lang="en-US" dirty="0"/>
              <a:t>Why is the left side thicker than the right?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11DA5-0FC7-4A94-BFD4-5F36099D661A}"/>
              </a:ext>
            </a:extLst>
          </p:cNvPr>
          <p:cNvSpPr txBox="1"/>
          <p:nvPr/>
        </p:nvSpPr>
        <p:spPr>
          <a:xfrm>
            <a:off x="320348" y="4234067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left side pumps blood to the whole body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75D53-2125-40CD-A26E-5136120E9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89" y="1828800"/>
            <a:ext cx="5659346" cy="45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66" y="181786"/>
            <a:ext cx="5419725" cy="6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04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Superior vena cava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91170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inferior vena cava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302" y="3161594"/>
            <a:ext cx="163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Right atrium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40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Right ventricle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1300" y="439478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AV valve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648200"/>
            <a:ext cx="233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Chordae </a:t>
            </a:r>
            <a:r>
              <a:rPr lang="en-US" b="1" dirty="0" err="1">
                <a:solidFill>
                  <a:srgbClr val="170ED4"/>
                </a:solidFill>
              </a:rPr>
              <a:t>tendineae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140386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Pulmonary arteries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0302" y="259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0ED4"/>
                </a:solidFill>
              </a:rPr>
              <a:t>Semilunar valve</a:t>
            </a:r>
            <a:endParaRPr lang="en-CA" b="1" dirty="0">
              <a:solidFill>
                <a:srgbClr val="170ED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9138" y="331802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Pulmonary veins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7516" y="1424095"/>
            <a:ext cx="208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Pulmonary veins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228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Left atrium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36873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AV valve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6200" y="400810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Chordae </a:t>
            </a:r>
            <a:r>
              <a:rPr lang="en-US" b="1" dirty="0" err="1">
                <a:solidFill>
                  <a:srgbClr val="FF0000"/>
                </a:solidFill>
              </a:rPr>
              <a:t>tendineae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9138" y="5257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Left ventricle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78551" y="6216134"/>
            <a:ext cx="17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Septum  </a:t>
            </a:r>
            <a:endParaRPr lang="en-CA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97873" y="4278868"/>
            <a:ext cx="178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Left    </a:t>
            </a:r>
            <a:endParaRPr lang="en-CA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23770" y="3877708"/>
            <a:ext cx="89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Right   </a:t>
            </a:r>
            <a:endParaRPr lang="en-CA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20763" y="381000"/>
            <a:ext cx="11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Aorta 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B6549F-C3BF-438B-A922-BF421BB3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79" y="252708"/>
            <a:ext cx="9059441" cy="63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8AED-B160-4AA4-8C9B-F9E86335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Coronary arteries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EF980-D8DD-46E1-9C4C-EA41C044E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52600"/>
            <a:ext cx="4953000" cy="4572001"/>
          </a:xfrm>
        </p:spPr>
        <p:txBody>
          <a:bodyPr/>
          <a:lstStyle/>
          <a:p>
            <a:r>
              <a:rPr lang="en-US" sz="3600" b="1" dirty="0"/>
              <a:t>Coronary arteries: </a:t>
            </a:r>
          </a:p>
          <a:p>
            <a:pPr lvl="1"/>
            <a:r>
              <a:rPr lang="en-US" sz="2800" dirty="0"/>
              <a:t>Supply the heart with </a:t>
            </a:r>
            <a:r>
              <a:rPr lang="en-US" sz="2800" u="sng" dirty="0"/>
              <a:t>blood</a:t>
            </a:r>
          </a:p>
          <a:p>
            <a:pPr lvl="1"/>
            <a:r>
              <a:rPr lang="en-US" sz="2800" dirty="0"/>
              <a:t>It breaks off the aorta</a:t>
            </a:r>
          </a:p>
          <a:p>
            <a:pPr lvl="1"/>
            <a:r>
              <a:rPr lang="en-US" sz="2800" dirty="0"/>
              <a:t>They lie on the heart</a:t>
            </a:r>
          </a:p>
          <a:p>
            <a:pPr lvl="1"/>
            <a:r>
              <a:rPr lang="en-US" sz="2800" dirty="0"/>
              <a:t>It eventually empties into the </a:t>
            </a:r>
            <a:r>
              <a:rPr lang="en-US" sz="2800" u="sng" dirty="0"/>
              <a:t>right atrium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78EEF-4A88-4645-94C6-E197E02F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002412"/>
            <a:ext cx="5461998" cy="35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8AED-B160-4AA4-8C9B-F9E86335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EF980-D8DD-46E1-9C4C-EA41C044E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67" y="1424783"/>
            <a:ext cx="10439400" cy="457200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Portal system</a:t>
            </a:r>
          </a:p>
          <a:p>
            <a:r>
              <a:rPr lang="en-US" sz="2800" dirty="0"/>
              <a:t>Begins and ends in capillaries</a:t>
            </a:r>
          </a:p>
          <a:p>
            <a:r>
              <a:rPr lang="en-US" sz="2000" dirty="0"/>
              <a:t>Capillaries from villi                hepatic portal vein          capillaries in the liver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7C0DBF1-6F81-4FA1-92CD-9035DB08E491}"/>
              </a:ext>
            </a:extLst>
          </p:cNvPr>
          <p:cNvSpPr/>
          <p:nvPr/>
        </p:nvSpPr>
        <p:spPr>
          <a:xfrm>
            <a:off x="3505200" y="2572752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42235A9-1A45-45EC-9336-4D80FCBD19D6}"/>
              </a:ext>
            </a:extLst>
          </p:cNvPr>
          <p:cNvSpPr/>
          <p:nvPr/>
        </p:nvSpPr>
        <p:spPr>
          <a:xfrm>
            <a:off x="6342652" y="2572752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9E457-F202-4E64-827F-96EC910B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131346"/>
            <a:ext cx="4664072" cy="34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B3F95-52F4-4841-9618-BCC3D4C3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Blood has 3 functions:</a:t>
            </a:r>
          </a:p>
          <a:p>
            <a:pPr lvl="1"/>
            <a:r>
              <a:rPr lang="en-US" sz="3600" dirty="0"/>
              <a:t>1) Transport</a:t>
            </a:r>
          </a:p>
          <a:p>
            <a:pPr lvl="1"/>
            <a:r>
              <a:rPr lang="en-US" sz="3600" dirty="0"/>
              <a:t>2) Clotting</a:t>
            </a:r>
          </a:p>
          <a:p>
            <a:pPr lvl="1"/>
            <a:r>
              <a:rPr lang="en-US" sz="3600" dirty="0"/>
              <a:t>3) Infection Fighting         </a:t>
            </a:r>
            <a:endParaRPr lang="en-CA" sz="3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C5FE9-6AD5-4108-A308-C2E9D6F6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93" y="1766454"/>
            <a:ext cx="4019507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AA2E-9641-477F-A0C9-C85B0FB6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74754-7F54-4A46-B1D0-F39D15F71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65532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70% of our body weight is water</a:t>
            </a:r>
          </a:p>
          <a:p>
            <a:r>
              <a:rPr lang="en-US" sz="2800" dirty="0"/>
              <a:t>Most of it exists in the cells</a:t>
            </a:r>
          </a:p>
          <a:p>
            <a:r>
              <a:rPr lang="en-US" sz="2800" dirty="0"/>
              <a:t>Blood – 2 layers</a:t>
            </a:r>
          </a:p>
          <a:p>
            <a:pPr lvl="1"/>
            <a:r>
              <a:rPr lang="en-US" sz="2800" dirty="0"/>
              <a:t>1) formed elements – erythrocytes (red blood cells), leukocytes (white blood cells), platelets</a:t>
            </a:r>
          </a:p>
          <a:p>
            <a:pPr lvl="1"/>
            <a:r>
              <a:rPr lang="en-US" sz="2800" dirty="0"/>
              <a:t>2) plasma – organic and inorganic substances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36A46-4B8E-4CA8-86CE-C8F8CFFE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937905"/>
            <a:ext cx="5321192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8796-3203-44FC-9FF2-5A3467F6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Cardiovascular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D5E6-6D12-403F-A473-ED3B32642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Consists of the:</a:t>
            </a:r>
          </a:p>
          <a:p>
            <a:r>
              <a:rPr lang="en-US" sz="4400" u="sng" dirty="0"/>
              <a:t>Heart</a:t>
            </a:r>
          </a:p>
          <a:p>
            <a:r>
              <a:rPr lang="en-US" sz="4400" u="sng" dirty="0"/>
              <a:t>Blood</a:t>
            </a:r>
          </a:p>
          <a:p>
            <a:r>
              <a:rPr lang="en-US" sz="4400" u="sng" dirty="0"/>
              <a:t>Blood vessels</a:t>
            </a:r>
          </a:p>
        </p:txBody>
      </p:sp>
    </p:spTree>
    <p:extLst>
      <p:ext uri="{BB962C8B-B14F-4D97-AF65-F5344CB8AC3E}">
        <p14:creationId xmlns:p14="http://schemas.microsoft.com/office/powerpoint/2010/main" val="39849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465E-0CE7-49EB-AE11-939E7BE1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Proteins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B00C0-78B5-43C9-ABB3-6B5AFB26E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7467600" cy="4572001"/>
          </a:xfrm>
        </p:spPr>
        <p:txBody>
          <a:bodyPr/>
          <a:lstStyle/>
          <a:p>
            <a:r>
              <a:rPr lang="en-US" sz="4000" dirty="0"/>
              <a:t>Transports hormones, lipids, vitamins and Maintains viscosity (thickness) of blood</a:t>
            </a:r>
          </a:p>
          <a:p>
            <a:r>
              <a:rPr lang="en-US" sz="4000" dirty="0"/>
              <a:t>Proteins and salts create </a:t>
            </a:r>
            <a:r>
              <a:rPr lang="en-US" sz="4000" u="sng" dirty="0"/>
              <a:t>osmotic pressure</a:t>
            </a:r>
            <a:endParaRPr lang="en-CA" sz="4000" u="sng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4F80A-2B4A-44E6-8747-A6FF8BFE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62" y="3048000"/>
            <a:ext cx="378809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D842-88AE-4A29-8564-3DBBC546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Transport-Red Blood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3A380-3C89-4A46-BCAA-94C3593E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7848600" cy="457200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Small biconcave, disc-shaped cells with no nuclei</a:t>
            </a:r>
          </a:p>
          <a:p>
            <a:r>
              <a:rPr lang="en-US" sz="2800" dirty="0"/>
              <a:t>They are manufactured in the red bone marrow of the  skull, ribs, vertebrae and end of long bones.</a:t>
            </a:r>
          </a:p>
          <a:p>
            <a:r>
              <a:rPr lang="en-US" sz="2800" dirty="0"/>
              <a:t>Red blood cells (RBC) and hemoglobin production stops when the oxygen concentration of the arterial blood is high</a:t>
            </a:r>
          </a:p>
          <a:p>
            <a:r>
              <a:rPr lang="en-US" sz="2800" dirty="0"/>
              <a:t>At high altitudes the oxygen tension is low so RBC production is high.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457C3-FC2F-4E72-8285-5DF5B2DB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075" y="2258466"/>
            <a:ext cx="3468925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879E-5331-4345-A60A-76038432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EFDF-53F2-4643-B619-369AFE47E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Red blood cells live 120 days and are destroyed in</a:t>
            </a:r>
            <a:r>
              <a:rPr lang="en-US" sz="2800" u="sng" dirty="0"/>
              <a:t> the liver and spleen (phagocytic cells)</a:t>
            </a:r>
            <a:endParaRPr lang="en-CA" sz="2800" u="sng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BBA3E-D280-4592-A238-458EBA337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0" t="27780" r="11670" b="14447"/>
          <a:stretch/>
        </p:blipFill>
        <p:spPr>
          <a:xfrm>
            <a:off x="2895600" y="2782956"/>
            <a:ext cx="6400800" cy="36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C828-AB50-4D45-88F7-826B4032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Blood-Oxygen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29F2-2B5D-4916-8B9B-C1C8B03F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11582400" cy="4572001"/>
          </a:xfrm>
        </p:spPr>
        <p:txBody>
          <a:bodyPr/>
          <a:lstStyle/>
          <a:p>
            <a:r>
              <a:rPr lang="en-US" dirty="0"/>
              <a:t>Our brain always needs oxygen</a:t>
            </a:r>
          </a:p>
          <a:p>
            <a:r>
              <a:rPr lang="en-US" u="sng" dirty="0"/>
              <a:t>It holds hemoglobin which has a heme complex that has Fe (bonds to oxygen).</a:t>
            </a:r>
          </a:p>
          <a:p>
            <a:r>
              <a:rPr lang="en-US" dirty="0"/>
              <a:t>Hemoglobin easily carries oxygen in cool, neutral conditions and gives it up in the tissues in the warm, acid environment.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80C05-69D9-46D6-8930-553780C52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66" b="14448"/>
          <a:stretch/>
        </p:blipFill>
        <p:spPr>
          <a:xfrm>
            <a:off x="1090862" y="3886200"/>
            <a:ext cx="949651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7C5C-933A-46CA-A0DF-6C75B850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1769-D8BF-490B-8D32-890DEC264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6934200" cy="4572001"/>
          </a:xfrm>
        </p:spPr>
        <p:txBody>
          <a:bodyPr/>
          <a:lstStyle/>
          <a:p>
            <a:r>
              <a:rPr lang="en-US" sz="2800" dirty="0"/>
              <a:t>Hemoglobin is enclosed within the RBC</a:t>
            </a:r>
          </a:p>
          <a:p>
            <a:r>
              <a:rPr lang="en-US" sz="2800" dirty="0"/>
              <a:t>Each RBC has 200 million hemoglobin molecules</a:t>
            </a:r>
          </a:p>
          <a:p>
            <a:r>
              <a:rPr lang="en-US" sz="2800" dirty="0"/>
              <a:t>Each hemoglobin has 4 polypeptide chains and each polypeptide chain has a heme complex (Fe)</a:t>
            </a:r>
          </a:p>
          <a:p>
            <a:r>
              <a:rPr lang="en-US" sz="2800" dirty="0"/>
              <a:t>Hemoglobin prefers CO (carbon monoxide) more than oxygen.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65C5D-23E6-4D26-9370-384370E0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1981200"/>
            <a:ext cx="4191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2E8E1-59E3-47EB-8BC2-2555860E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 Carbon Dioxide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69E6A-7F8B-4663-A6E2-5FC5DDF50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758" y="1828800"/>
            <a:ext cx="10836442" cy="4572001"/>
          </a:xfrm>
        </p:spPr>
        <p:txBody>
          <a:bodyPr/>
          <a:lstStyle/>
          <a:p>
            <a:r>
              <a:rPr lang="en-US" dirty="0"/>
              <a:t>Carbon dioxide is transported by hemoglobin but in small amounts only.</a:t>
            </a:r>
          </a:p>
          <a:p>
            <a:r>
              <a:rPr lang="en-US" dirty="0"/>
              <a:t>Most of CO2 is transported to the lungs as HCO3- (bicarbonate ion)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E8533-8A20-49DC-9058-32111AEE6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12"/>
          <a:stretch/>
        </p:blipFill>
        <p:spPr>
          <a:xfrm>
            <a:off x="2362200" y="3183391"/>
            <a:ext cx="7239396" cy="31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42A3-DD70-41D3-8B7A-BA43190C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E8A08-B79D-428B-AE2B-48D8A6EF8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6400800" cy="4572001"/>
          </a:xfrm>
        </p:spPr>
        <p:txBody>
          <a:bodyPr/>
          <a:lstStyle/>
          <a:p>
            <a:r>
              <a:rPr lang="en-US" dirty="0"/>
              <a:t>Clotting: coagulation of blood to prevent bleeding</a:t>
            </a:r>
          </a:p>
          <a:p>
            <a:r>
              <a:rPr lang="en-US" dirty="0"/>
              <a:t>What is needed:</a:t>
            </a:r>
          </a:p>
          <a:p>
            <a:r>
              <a:rPr lang="en-US" dirty="0"/>
              <a:t>1) platelets: fragments of megakaryocytes - ~200 billion/ day</a:t>
            </a:r>
          </a:p>
          <a:p>
            <a:r>
              <a:rPr lang="en-US" dirty="0"/>
              <a:t>2) prothrombin – blood protein</a:t>
            </a:r>
          </a:p>
          <a:p>
            <a:r>
              <a:rPr lang="en-US" dirty="0"/>
              <a:t>3) fibrinogen – blood protein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664D6-8905-493A-88AF-BE2BFBA0B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96" y="1981200"/>
            <a:ext cx="4545904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821D-04AA-47DD-97F1-263BA075E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84A70-24A6-47D7-AC95-B4F6509CD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200"/>
            <a:ext cx="6781800" cy="4572001"/>
          </a:xfrm>
        </p:spPr>
        <p:txBody>
          <a:bodyPr/>
          <a:lstStyle/>
          <a:p>
            <a:r>
              <a:rPr lang="en-US" dirty="0"/>
              <a:t>Calcium (Ca2+) is required for clotting</a:t>
            </a:r>
          </a:p>
          <a:p>
            <a:r>
              <a:rPr lang="en-US" dirty="0"/>
              <a:t>Clotting takes place faster in a warmer environment</a:t>
            </a:r>
          </a:p>
          <a:p>
            <a:r>
              <a:rPr lang="en-US" dirty="0"/>
              <a:t>Serum: yellowish fluid that lies above the clotted material.  It contains everything in plasma except fibrin.</a:t>
            </a:r>
          </a:p>
          <a:p>
            <a:r>
              <a:rPr lang="en-US" dirty="0"/>
              <a:t>Plasmin: destroys the network clot so the clot won’t act as an embolus (travelling clot)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6A07D-5BB8-47CC-9D28-E2A90FE0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133600"/>
            <a:ext cx="4009159" cy="320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240D-BF89-4475-A6B1-59528375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Fighting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D3A2C-07C9-4A0A-ADCE-012B28442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Leukocytes</a:t>
            </a:r>
          </a:p>
          <a:p>
            <a:r>
              <a:rPr lang="en-US" dirty="0"/>
              <a:t>Large and have a nucleus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8ED26-F352-4897-8C74-C4B992D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88957"/>
            <a:ext cx="3225064" cy="2414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5EBEC-0890-4F37-9DBA-51F66F5A6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90" r="5004"/>
          <a:stretch/>
        </p:blipFill>
        <p:spPr>
          <a:xfrm>
            <a:off x="376389" y="2895600"/>
            <a:ext cx="7644664" cy="36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05DA-AD1F-4EC1-9F92-32F00BF8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fighting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57A0-0F5D-40E8-A236-B2F41E3ED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28800"/>
            <a:ext cx="5638800" cy="4572001"/>
          </a:xfrm>
        </p:spPr>
        <p:txBody>
          <a:bodyPr/>
          <a:lstStyle/>
          <a:p>
            <a:r>
              <a:rPr lang="en-US" sz="2800" dirty="0"/>
              <a:t>Antibodies are specific to antigens</a:t>
            </a:r>
          </a:p>
          <a:p>
            <a:r>
              <a:rPr lang="en-US" sz="2800" dirty="0"/>
              <a:t>Lymphocytes produce them in response to foreign agents</a:t>
            </a:r>
          </a:p>
          <a:p>
            <a:r>
              <a:rPr lang="en-US" sz="2800" dirty="0"/>
              <a:t>Antigens: the protein on the outside of a foreign agent (bacteria, toxin, virus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r>
              <a:rPr lang="en-US" sz="2800" dirty="0"/>
              <a:t>The fit is like a lock and key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0E40F-C6E2-4363-BD09-07F0CA28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877" y="1828800"/>
            <a:ext cx="4685123" cy="29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799"/>
            <a:ext cx="4114800" cy="4572001"/>
          </a:xfrm>
        </p:spPr>
        <p:txBody>
          <a:bodyPr>
            <a:normAutofit/>
          </a:bodyPr>
          <a:lstStyle/>
          <a:p>
            <a:r>
              <a:rPr lang="en-US" sz="2800" dirty="0"/>
              <a:t>Blood Vessels carry blood to and from the heart.</a:t>
            </a:r>
          </a:p>
          <a:p>
            <a:r>
              <a:rPr lang="en-US" sz="2800" b="1" dirty="0"/>
              <a:t>Types of vessels</a:t>
            </a:r>
          </a:p>
          <a:p>
            <a:pPr lvl="1"/>
            <a:r>
              <a:rPr lang="en-US" sz="2800" u="sng" dirty="0"/>
              <a:t>Arteries</a:t>
            </a:r>
          </a:p>
          <a:p>
            <a:pPr lvl="1"/>
            <a:r>
              <a:rPr lang="en-US" sz="2800" u="sng" dirty="0"/>
              <a:t>Veins</a:t>
            </a:r>
          </a:p>
          <a:p>
            <a:pPr lvl="1"/>
            <a:r>
              <a:rPr lang="en-US" sz="2800" u="sng" dirty="0"/>
              <a:t>Capillaries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17956-E149-453B-B21B-3726D6128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80741"/>
            <a:ext cx="4196809" cy="58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635C-5A9E-4E20-8F1C-0A49A12D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fighting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5F5E3-0842-4504-A0BD-65785B336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7315200" cy="4572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Inflammatory Reaction</a:t>
            </a:r>
          </a:p>
          <a:p>
            <a:r>
              <a:rPr lang="en-US" dirty="0"/>
              <a:t>This occurs whenever our tissue have been exposed to the external pathogens  </a:t>
            </a:r>
            <a:r>
              <a:rPr lang="en-US" dirty="0" err="1"/>
              <a:t>ie</a:t>
            </a:r>
            <a:r>
              <a:rPr lang="en-US" dirty="0"/>
              <a:t> cutting your finger</a:t>
            </a:r>
          </a:p>
          <a:p>
            <a:r>
              <a:rPr lang="en-US" dirty="0"/>
              <a:t>1) chemicals are released that activate our immune and nervous system</a:t>
            </a:r>
          </a:p>
          <a:p>
            <a:r>
              <a:rPr lang="en-US" dirty="0"/>
              <a:t>2) lymphocytes release antibodies to attack pathogens.</a:t>
            </a:r>
          </a:p>
          <a:p>
            <a:r>
              <a:rPr lang="en-US" dirty="0"/>
              <a:t>3) phagocytosis occurs</a:t>
            </a:r>
          </a:p>
          <a:p>
            <a:r>
              <a:rPr lang="en-US" dirty="0"/>
              <a:t>4) PUS = dead neutrophils, dead tissue, bacteria, living cells…. This indicates the body is overcoming infection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97A31-D2D8-4B84-AC6D-54185629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98" y="2286000"/>
            <a:ext cx="4016566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047D-E09F-4543-99CE-010C584C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Blood- capillary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71F-EFF1-4856-BEEE-7A9E0BA1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52600"/>
            <a:ext cx="7010400" cy="4572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Arterial side</a:t>
            </a:r>
          </a:p>
          <a:p>
            <a:r>
              <a:rPr lang="en-US" dirty="0"/>
              <a:t>Rich in oxygen and nutrients</a:t>
            </a:r>
          </a:p>
          <a:p>
            <a:r>
              <a:rPr lang="en-US" dirty="0"/>
              <a:t>Blood pressure is higher than osmotic pressure so oxygen and nutrients enter the tissues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170ED4"/>
                </a:solidFill>
              </a:rPr>
              <a:t>Venous side</a:t>
            </a:r>
          </a:p>
          <a:p>
            <a:r>
              <a:rPr lang="en-US" dirty="0"/>
              <a:t>Rich in carbon dioxide and wastes</a:t>
            </a:r>
          </a:p>
          <a:p>
            <a:r>
              <a:rPr lang="en-US" dirty="0"/>
              <a:t>Blood pressure is lower than osmotic pressure so wastes and carbon dioxide moves into the capillaries from the tissues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198EF-EAAA-4093-82EC-2D636A16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036" y="2133600"/>
            <a:ext cx="421868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63D8-AE04-48C6-8449-A378A484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B9F7-860D-4ABE-A88E-A63356F5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6781800" cy="4572001"/>
          </a:xfrm>
        </p:spPr>
        <p:txBody>
          <a:bodyPr/>
          <a:lstStyle/>
          <a:p>
            <a:r>
              <a:rPr lang="en-US" dirty="0"/>
              <a:t>Rh factor = protein</a:t>
            </a:r>
          </a:p>
          <a:p>
            <a:r>
              <a:rPr lang="en-US" dirty="0"/>
              <a:t>+ if you have it</a:t>
            </a:r>
          </a:p>
          <a:p>
            <a:r>
              <a:rPr lang="en-US" dirty="0"/>
              <a:t>- if you do not have it</a:t>
            </a:r>
          </a:p>
          <a:p>
            <a:r>
              <a:rPr lang="en-US" dirty="0"/>
              <a:t>A + person can’t donate to a – person</a:t>
            </a:r>
          </a:p>
          <a:p>
            <a:r>
              <a:rPr lang="en-US" dirty="0"/>
              <a:t>Rule of thumb </a:t>
            </a:r>
          </a:p>
          <a:p>
            <a:r>
              <a:rPr lang="en-US" dirty="0"/>
              <a:t> same antigen x same antibody = agglutination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40B31-B4DE-4707-8927-ED230B0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752600"/>
            <a:ext cx="39433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0003-1FDC-4589-83AA-22AA607E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E6159E-0DF7-44F3-897D-2E28EC0FD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424783"/>
            <a:ext cx="6601326" cy="55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94EE-CAD7-4595-9E42-03920F8C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Heartbeat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335C9-3040-423B-A035-7A7709AE7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6324600" cy="4572001"/>
          </a:xfrm>
        </p:spPr>
        <p:txBody>
          <a:bodyPr/>
          <a:lstStyle/>
          <a:p>
            <a:r>
              <a:rPr lang="en-CA" dirty="0"/>
              <a:t>Contraction occurs together</a:t>
            </a:r>
          </a:p>
          <a:p>
            <a:r>
              <a:rPr lang="en-CA" b="1" dirty="0">
                <a:solidFill>
                  <a:schemeClr val="tx1"/>
                </a:solidFill>
              </a:rPr>
              <a:t>Systole</a:t>
            </a:r>
            <a:r>
              <a:rPr lang="en-CA" dirty="0">
                <a:solidFill>
                  <a:schemeClr val="tx1"/>
                </a:solidFill>
              </a:rPr>
              <a:t>: </a:t>
            </a:r>
            <a:r>
              <a:rPr lang="en-CA" dirty="0"/>
              <a:t>contraction of heart muscle</a:t>
            </a:r>
          </a:p>
          <a:p>
            <a:r>
              <a:rPr lang="en-CA" b="1" dirty="0">
                <a:solidFill>
                  <a:schemeClr val="tx1"/>
                </a:solidFill>
              </a:rPr>
              <a:t>Diastole</a:t>
            </a:r>
            <a:r>
              <a:rPr lang="en-CA" dirty="0">
                <a:solidFill>
                  <a:schemeClr val="tx1"/>
                </a:solidFill>
              </a:rPr>
              <a:t>: </a:t>
            </a:r>
            <a:r>
              <a:rPr lang="en-CA" dirty="0"/>
              <a:t>relaxation of heart muscle</a:t>
            </a:r>
          </a:p>
          <a:p>
            <a:r>
              <a:rPr lang="en-CA" dirty="0"/>
              <a:t>The heart beats 70 times/min</a:t>
            </a:r>
          </a:p>
          <a:p>
            <a:r>
              <a:rPr lang="en-CA" dirty="0"/>
              <a:t>One heartbeat = cardiac cycle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C77C1-912A-4C86-B527-0ECD9629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39" y="4638918"/>
            <a:ext cx="7091922" cy="18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ED6A-C0D1-4806-BDEC-14282853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Heartbeat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E0D7B-A67E-4875-8B49-830F967C2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52600"/>
            <a:ext cx="5638801" cy="4572001"/>
          </a:xfrm>
        </p:spPr>
        <p:txBody>
          <a:bodyPr/>
          <a:lstStyle/>
          <a:p>
            <a:r>
              <a:rPr lang="en-US" dirty="0"/>
              <a:t>Due to nodal tissue</a:t>
            </a:r>
          </a:p>
          <a:p>
            <a:r>
              <a:rPr lang="en-US" dirty="0"/>
              <a:t>It is independent of nerve tissue therefore called intrinsic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263B9-F308-43D7-924E-08C3F5EF4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0" t="35557" r="28335" b="16670"/>
          <a:stretch/>
        </p:blipFill>
        <p:spPr>
          <a:xfrm>
            <a:off x="304800" y="3441032"/>
            <a:ext cx="5068892" cy="3027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ED86F-3AE7-442A-950F-E2F2B0700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8" t="25558" r="18336" b="16670"/>
          <a:stretch/>
        </p:blipFill>
        <p:spPr>
          <a:xfrm>
            <a:off x="5562600" y="2629975"/>
            <a:ext cx="6492873" cy="38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7E60-224A-4065-BBFA-E38FD3D1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Electrocardiogram (EKG)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5847-4067-4CF4-B01A-AD2D7B2FF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799"/>
            <a:ext cx="11887200" cy="4572001"/>
          </a:xfrm>
        </p:spPr>
        <p:txBody>
          <a:bodyPr/>
          <a:lstStyle/>
          <a:p>
            <a:r>
              <a:rPr lang="en-US" dirty="0"/>
              <a:t>Measuring a heartbeat using the ionic changes that occur in the heart (voltage).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3FFEC-7DF8-4881-BB5E-25116CAF5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7" t="27780" r="10004" b="3338"/>
          <a:stretch/>
        </p:blipFill>
        <p:spPr>
          <a:xfrm>
            <a:off x="2286000" y="2389189"/>
            <a:ext cx="6894095" cy="43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1856-EF62-495C-8742-6013CE6E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Velocity and Blood 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BA471-EED7-4BB6-B74E-39522ED9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7467600" cy="4572001"/>
          </a:xfrm>
        </p:spPr>
        <p:txBody>
          <a:bodyPr/>
          <a:lstStyle/>
          <a:p>
            <a:r>
              <a:rPr lang="en-US" dirty="0"/>
              <a:t>The velocity varies in different parts of the body. </a:t>
            </a:r>
          </a:p>
          <a:p>
            <a:r>
              <a:rPr lang="en-US" dirty="0"/>
              <a:t>The blood pressure (bp) accounts for the velocity.  So the blood velocity decreases due to the cross-sectional area.</a:t>
            </a:r>
          </a:p>
          <a:p>
            <a:r>
              <a:rPr lang="en-US" dirty="0"/>
              <a:t>Low bp in the capillaries for exchange.</a:t>
            </a:r>
          </a:p>
          <a:p>
            <a:r>
              <a:rPr lang="en-US" dirty="0"/>
              <a:t>Skeletal muscle contraction helps to push blood in the veins and the valves prevent back flow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BCB53-AC5D-4721-8DBF-46FEE304C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533400"/>
            <a:ext cx="35433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E82B-0F2A-B17F-EF11-FB6BE5B69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BFFF6-EF15-326F-CA69-0B6F45EF2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7200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Heart attack (myocardial infarction</a:t>
            </a:r>
            <a:r>
              <a:rPr lang="en-US" dirty="0">
                <a:solidFill>
                  <a:schemeClr val="tx1"/>
                </a:solidFill>
              </a:rPr>
              <a:t>) occurs when the coronary blood vessel is completely blocked, a portion of the heart muscle dies due to a lack of oxygen.</a:t>
            </a:r>
          </a:p>
          <a:p>
            <a:r>
              <a:rPr lang="en-US" b="1" dirty="0">
                <a:solidFill>
                  <a:schemeClr val="tx1"/>
                </a:solidFill>
              </a:rPr>
              <a:t>stroke</a:t>
            </a:r>
            <a:r>
              <a:rPr lang="en-US" dirty="0">
                <a:solidFill>
                  <a:schemeClr val="tx1"/>
                </a:solidFill>
              </a:rPr>
              <a:t> occurs when an arteriole bursts or is blocked by an embolus in the brain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 descr="Image result for heart attack">
            <a:hlinkClick r:id="rId2"/>
            <a:extLst>
              <a:ext uri="{FF2B5EF4-FFF2-40B4-BE49-F238E27FC236}">
                <a16:creationId xmlns:a16="http://schemas.microsoft.com/office/drawing/2014/main" id="{B5DC1B55-27A4-6E3F-A8B7-15A1D0FB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5515"/>
            <a:ext cx="4217938" cy="43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troke">
            <a:hlinkClick r:id="rId4"/>
            <a:extLst>
              <a:ext uri="{FF2B5EF4-FFF2-40B4-BE49-F238E27FC236}">
                <a16:creationId xmlns:a16="http://schemas.microsoft.com/office/drawing/2014/main" id="{0FC6E601-67CB-C8F5-91AB-FA50D0852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393874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5A500-1F88-D507-771A-DCA213E6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531C-032E-2FDE-3F8F-43188A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5E5B-E078-A62A-884B-7E197996F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8" y="1828800"/>
            <a:ext cx="7486902" cy="457200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Aneurysm</a:t>
            </a:r>
            <a:r>
              <a:rPr lang="en-US" dirty="0">
                <a:solidFill>
                  <a:schemeClr val="tx1"/>
                </a:solidFill>
              </a:rPr>
              <a:t> is the ballooning of a blood vessel, usually abdominal aorta or arteries leading to the brain.  Half the victims die before reaching a hospital.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Artherosclerosis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is an accumulation of fatty materials (cholesterol) under the lining of the arteries.</a:t>
            </a:r>
          </a:p>
          <a:p>
            <a:r>
              <a:rPr lang="en-US" b="1" dirty="0">
                <a:solidFill>
                  <a:schemeClr val="tx1"/>
                </a:solidFill>
              </a:rPr>
              <a:t>Hypertension: </a:t>
            </a:r>
            <a:r>
              <a:rPr lang="en-US" dirty="0">
                <a:solidFill>
                  <a:schemeClr val="tx1"/>
                </a:solidFill>
              </a:rPr>
              <a:t>high blood pressure.  This may not be detected until a stroke or heart attack occurs.</a:t>
            </a:r>
          </a:p>
          <a:p>
            <a:r>
              <a:rPr lang="en-US" dirty="0">
                <a:solidFill>
                  <a:schemeClr val="tx1"/>
                </a:solidFill>
              </a:rPr>
              <a:t>If often is a result of </a:t>
            </a:r>
            <a:r>
              <a:rPr lang="en-US" dirty="0" err="1">
                <a:solidFill>
                  <a:schemeClr val="tx1"/>
                </a:solidFill>
              </a:rPr>
              <a:t>artherosclerosis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CA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Picture 2" descr="Image result for aneurysm">
            <a:hlinkClick r:id="rId2"/>
            <a:extLst>
              <a:ext uri="{FF2B5EF4-FFF2-40B4-BE49-F238E27FC236}">
                <a16:creationId xmlns:a16="http://schemas.microsoft.com/office/drawing/2014/main" id="{75815D23-C9BC-7CD9-1D0B-A54E7AD4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43200"/>
            <a:ext cx="36189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6019800" cy="457200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Arteries</a:t>
            </a:r>
          </a:p>
          <a:p>
            <a:r>
              <a:rPr lang="en-US" dirty="0"/>
              <a:t>Carry blood </a:t>
            </a:r>
            <a:r>
              <a:rPr lang="en-US" u="sng" dirty="0"/>
              <a:t>away</a:t>
            </a:r>
            <a:r>
              <a:rPr lang="en-US" dirty="0"/>
              <a:t> from the heart</a:t>
            </a:r>
          </a:p>
          <a:p>
            <a:r>
              <a:rPr lang="en-US" dirty="0"/>
              <a:t>Arteries have thick walls to withstand the high blood pressure</a:t>
            </a:r>
          </a:p>
          <a:p>
            <a:r>
              <a:rPr lang="en-US" dirty="0"/>
              <a:t>Walls – outer connective tissue, middle is elastic and smooth muscle and inner is endothelium (lining)</a:t>
            </a:r>
          </a:p>
          <a:p>
            <a:r>
              <a:rPr lang="en-US" dirty="0"/>
              <a:t>The smooth muscle is under</a:t>
            </a:r>
            <a:r>
              <a:rPr lang="en-US" u="sng" dirty="0"/>
              <a:t> involuntary control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F5027-464B-471D-9460-CD01F801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702" y="914400"/>
            <a:ext cx="461818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4FDD4-195F-A563-7045-E1B301FAE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B63B-5356-A4D8-DF65-4384F0AA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Disorders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0CE7B-B12D-E549-7234-360F91DA8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/>
          <a:p>
            <a:r>
              <a:rPr lang="en-US" sz="3200" b="1" dirty="0"/>
              <a:t>Thrombus</a:t>
            </a:r>
            <a:r>
              <a:rPr lang="en-US" sz="3200" dirty="0"/>
              <a:t>: stationary clot</a:t>
            </a:r>
          </a:p>
          <a:p>
            <a:r>
              <a:rPr lang="en-US" sz="3200" b="1" dirty="0"/>
              <a:t>Embolus</a:t>
            </a:r>
            <a:r>
              <a:rPr lang="en-US" sz="3200" dirty="0"/>
              <a:t>: clot that moves with the blood</a:t>
            </a:r>
          </a:p>
          <a:p>
            <a:r>
              <a:rPr lang="en-US" sz="3200" b="1" dirty="0"/>
              <a:t>Thromboembolism</a:t>
            </a:r>
            <a:r>
              <a:rPr lang="en-US" sz="3200" dirty="0"/>
              <a:t>: a clot that moved with the bloodstream but is now lodged in a blood vessel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4F23A8-5C47-697A-480B-E9DAD16A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18" y="1825624"/>
            <a:ext cx="3968963" cy="4575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44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C3C0A-69B4-93BC-74FE-251B6C52C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D33C-C8DD-D0F1-684D-8892F320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Disorders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3DB93-25E4-B6BD-F4F2-74A4BC4B6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/>
          <a:p>
            <a:r>
              <a:rPr lang="en-US" b="1" dirty="0"/>
              <a:t>Congenital Heart Defects: </a:t>
            </a:r>
            <a:r>
              <a:rPr lang="en-US" dirty="0"/>
              <a:t>Structural issues present at birth that can affect the heart's normal function.</a:t>
            </a:r>
          </a:p>
          <a:p>
            <a:pPr lvl="1"/>
            <a:r>
              <a:rPr lang="en-US" sz="2400"/>
              <a:t>Such as a Heart Murmur</a:t>
            </a:r>
          </a:p>
          <a:p>
            <a:r>
              <a:rPr lang="en-US" b="1"/>
              <a:t>Cardiomyopathy: </a:t>
            </a:r>
            <a:r>
              <a:rPr lang="en-US" dirty="0"/>
              <a:t>A disease of the heart muscle that can lead to heart failure and arrhythmias, often due to genetics, infections, or other factors.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F8753-5D3C-93F0-93D1-1AF9EC27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156967"/>
            <a:ext cx="4800600" cy="391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9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96D83-9B00-6AAF-03B3-7A0701D8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3320-B75C-45E6-4D36-D90A3067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Disorders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C15AE-79C2-FAF5-5F0D-742A514A9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4"/>
            <a:ext cx="4800600" cy="4575175"/>
          </a:xfrm>
        </p:spPr>
        <p:txBody>
          <a:bodyPr>
            <a:normAutofit/>
          </a:bodyPr>
          <a:lstStyle/>
          <a:p>
            <a:r>
              <a:rPr lang="en-US" b="1" dirty="0"/>
              <a:t>Coronary Artery Disease (CAD): </a:t>
            </a:r>
            <a:r>
              <a:rPr lang="en-US" dirty="0"/>
              <a:t>Narrowing or blockage of the coronary arteries due to plaque buildup, which can lead to chest pain (angina) or heart attacks.</a:t>
            </a:r>
          </a:p>
          <a:p>
            <a:r>
              <a:rPr lang="en-US" b="1" dirty="0"/>
              <a:t>Hypertension (High Blood Pressure): </a:t>
            </a:r>
            <a:r>
              <a:rPr lang="en-US" dirty="0"/>
              <a:t>Elevated blood pressure can strain the heart and arteries, increasing the risk of heart disease, stroke, and kidney problems.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93417-EDD8-6CAB-34FA-DB90A43A2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48" y="1981200"/>
            <a:ext cx="6372581" cy="35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6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9DE3-FA31-98A7-D646-34ECD3FE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0F4F-8A60-FEEC-1B18-EC1CB64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Disorders-Anemia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0F0E-AFA5-0320-5346-0427477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Iron-Deficiency Anemia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most common type, often due to insufficient iron intake, blood loss (e.g., from menstruation or gastrointestinal bleeding), or increased demand (e.g., during pregnancy).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999F3-017A-41DF-9BC0-EBC36E29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782455"/>
            <a:ext cx="56769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9DE3-FA31-98A7-D646-34ECD3FE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0F4F-8A60-FEEC-1B18-EC1CB64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Disorders-Anemia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0F0E-AFA5-0320-5346-0427477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Vitamin Deficiency Anemia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Caused by a lack of essential vitamins, particularly vitamin B12 and folate, which are crucial for red blood cell production.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42EB1-3088-4734-8B27-B6BE5F27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124200"/>
            <a:ext cx="5148262" cy="3297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EECB2-A0B1-4FC4-9D99-7F52FDC94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98" y="2688219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9DE3-FA31-98A7-D646-34ECD3FE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0F4F-8A60-FEEC-1B18-EC1CB64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Disorders-Anemia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0F0E-AFA5-0320-5346-0427477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Chronic Disease Anemia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Associated with chronic diseases such as kidney disease, cancer, or inflammatory disorders, where the body’s ability to produce red blood cells is impaired.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60284-03E5-48DB-B7A3-A9AA63A3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981757"/>
            <a:ext cx="632460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9DE3-FA31-98A7-D646-34ECD3FE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0F4F-8A60-FEEC-1B18-EC1CB64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Disorders-Anemia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0F0E-AFA5-0320-5346-0427477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Aplastic Anemia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 rare condition where the bone marrow fails to produce sufficient blood cells due to factors like autoimmune diseases, infections, or exposure to toxins.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E2791-FB22-4004-A417-B1ECFD3D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9718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69DE3-FA31-98A7-D646-34ECD3FE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0F4F-8A60-FEEC-1B18-EC1CB64C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Disorders-Anemia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0F0E-AFA5-0320-5346-0427477F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111252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Hemolytic Anemia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Occurs when red blood cells are destroyed faster than the body can produce them, due to conditions like autoimmune disorders or inherited diseases (e.g., sickle cell anemia).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21643-2898-4F5B-9932-F375611F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2895600"/>
            <a:ext cx="6486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5715000" cy="457200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Veins</a:t>
            </a:r>
          </a:p>
          <a:p>
            <a:r>
              <a:rPr lang="en-US" sz="3200" dirty="0"/>
              <a:t>Thin walled vessels</a:t>
            </a:r>
          </a:p>
          <a:p>
            <a:r>
              <a:rPr lang="en-US" sz="3200" dirty="0"/>
              <a:t>Same layers as the artery but </a:t>
            </a:r>
            <a:r>
              <a:rPr lang="en-US" sz="3200" u="sng" dirty="0"/>
              <a:t>thinner</a:t>
            </a:r>
          </a:p>
          <a:p>
            <a:r>
              <a:rPr lang="en-US" sz="3200" dirty="0"/>
              <a:t>Has valves to prevent </a:t>
            </a:r>
            <a:r>
              <a:rPr lang="en-US" sz="3200" u="sng" dirty="0"/>
              <a:t>backflow</a:t>
            </a:r>
            <a:r>
              <a:rPr lang="en-US" sz="3200" dirty="0"/>
              <a:t> and skeletal muscle to help push blood.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E6664-D01C-4D08-8BBA-1F3C32AA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44" y="593036"/>
            <a:ext cx="5500051" cy="567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Vessels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953000" cy="4572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Capillaries </a:t>
            </a:r>
          </a:p>
          <a:p>
            <a:r>
              <a:rPr lang="en-US" dirty="0"/>
              <a:t>Smallest blood vessel where exchanges (</a:t>
            </a:r>
            <a:r>
              <a:rPr lang="en-US" u="sng" dirty="0"/>
              <a:t>gas, nutrient and waste</a:t>
            </a:r>
            <a:r>
              <a:rPr lang="en-US" dirty="0"/>
              <a:t>) occurs</a:t>
            </a:r>
          </a:p>
          <a:p>
            <a:r>
              <a:rPr lang="en-US" dirty="0"/>
              <a:t>Consists of one layer of endothelial cells</a:t>
            </a:r>
          </a:p>
          <a:p>
            <a:r>
              <a:rPr lang="en-US" dirty="0"/>
              <a:t>Located everywhere in our body</a:t>
            </a:r>
          </a:p>
          <a:p>
            <a:r>
              <a:rPr lang="en-US" dirty="0"/>
              <a:t>Capillary beds are controlled by </a:t>
            </a:r>
            <a:r>
              <a:rPr lang="en-US" u="sng" dirty="0"/>
              <a:t>sphincters.</a:t>
            </a:r>
          </a:p>
          <a:p>
            <a:r>
              <a:rPr lang="en-US" dirty="0"/>
              <a:t>Low blood pressure that allows for exchange to occur.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24939-53BE-49CF-8055-EB64D939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107" y="2012848"/>
            <a:ext cx="6377861" cy="3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Vessels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Arterioles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Small arteries</a:t>
            </a:r>
            <a:endParaRPr lang="en-CA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Venules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Small veins that take blood back to the heart</a:t>
            </a:r>
            <a:endParaRPr lang="en-CA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EEECB-5D71-48DE-B004-24EF5D8FB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93466"/>
            <a:ext cx="7444408" cy="28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539B-F79A-4574-BCE4-3007A33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73E0F-AA7C-4028-A242-D4DB1CBE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5638800" cy="4572001"/>
          </a:xfrm>
        </p:spPr>
        <p:txBody>
          <a:bodyPr/>
          <a:lstStyle/>
          <a:p>
            <a:r>
              <a:rPr lang="en-US" dirty="0"/>
              <a:t>The Heart is cone-shaped and sits between </a:t>
            </a:r>
            <a:r>
              <a:rPr lang="en-US" u="sng" dirty="0"/>
              <a:t>lungs</a:t>
            </a:r>
            <a:r>
              <a:rPr lang="en-US" dirty="0"/>
              <a:t>, slightly tilted</a:t>
            </a:r>
          </a:p>
          <a:p>
            <a:r>
              <a:rPr lang="en-US" dirty="0"/>
              <a:t>The heart has 4 chambers: </a:t>
            </a:r>
            <a:r>
              <a:rPr lang="en-US" u="sng" dirty="0"/>
              <a:t>right atrium, left atrium, right ventricle and left ventricle.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2ABB1-6DEE-4CEA-90A8-DE14AEAF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5559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6C02D-35A3-4303-BE1F-ECD79227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5" y="1900989"/>
            <a:ext cx="564621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539B-F79A-4574-BCE4-3007A33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73E0F-AA7C-4028-A242-D4DB1CBEA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" y="1828798"/>
            <a:ext cx="5410200" cy="4572001"/>
          </a:xfrm>
        </p:spPr>
        <p:txBody>
          <a:bodyPr/>
          <a:lstStyle/>
          <a:p>
            <a:r>
              <a:rPr lang="en-US" sz="2800" b="1" dirty="0"/>
              <a:t>Myocardium: </a:t>
            </a:r>
            <a:r>
              <a:rPr lang="en-US" sz="2800" dirty="0"/>
              <a:t>major part of heart – muscle</a:t>
            </a:r>
          </a:p>
          <a:p>
            <a:r>
              <a:rPr lang="en-US" sz="2800" b="1" dirty="0"/>
              <a:t>Endocardium: </a:t>
            </a:r>
            <a:r>
              <a:rPr lang="en-US" sz="2800" dirty="0"/>
              <a:t>the inner surface of the chambers</a:t>
            </a:r>
          </a:p>
          <a:p>
            <a:r>
              <a:rPr lang="en-US" sz="2800" b="1" dirty="0"/>
              <a:t>Pericardium: </a:t>
            </a:r>
            <a:r>
              <a:rPr lang="en-US" sz="2800" dirty="0"/>
              <a:t>the epithelial and fibrous tissue covering the heart… has liquid for lubrication.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B5E4D-D617-4644-94CF-8CAD67DC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792703"/>
            <a:ext cx="609599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28743</TotalTime>
  <Words>1586</Words>
  <Application>Microsoft Office PowerPoint</Application>
  <PresentationFormat>Widescreen</PresentationFormat>
  <Paragraphs>209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Franklin Gothic Medium</vt:lpstr>
      <vt:lpstr>Medical Design 16x9</vt:lpstr>
      <vt:lpstr>Cardiovascular System</vt:lpstr>
      <vt:lpstr>Cardiovascular System</vt:lpstr>
      <vt:lpstr>Blood Vessels</vt:lpstr>
      <vt:lpstr>Blood Vessels</vt:lpstr>
      <vt:lpstr>Blood Vessels</vt:lpstr>
      <vt:lpstr>Blood Vessels</vt:lpstr>
      <vt:lpstr>Blood Vessels</vt:lpstr>
      <vt:lpstr>Heart</vt:lpstr>
      <vt:lpstr>Heart</vt:lpstr>
      <vt:lpstr>Heart</vt:lpstr>
      <vt:lpstr>Heart</vt:lpstr>
      <vt:lpstr>Heart</vt:lpstr>
      <vt:lpstr>PowerPoint Presentation</vt:lpstr>
      <vt:lpstr>PowerPoint Presentation</vt:lpstr>
      <vt:lpstr>Coronary arteries </vt:lpstr>
      <vt:lpstr>Portal system </vt:lpstr>
      <vt:lpstr>PowerPoint Presentation</vt:lpstr>
      <vt:lpstr>Blood</vt:lpstr>
      <vt:lpstr>PowerPoint Presentation</vt:lpstr>
      <vt:lpstr>Blood Proteins</vt:lpstr>
      <vt:lpstr>Transport-Red Blood Cells</vt:lpstr>
      <vt:lpstr>Blood-Breakdown</vt:lpstr>
      <vt:lpstr>Blood-Oxygen</vt:lpstr>
      <vt:lpstr>Hemoglobin</vt:lpstr>
      <vt:lpstr>Blood- Carbon Dioxide</vt:lpstr>
      <vt:lpstr>Clotting</vt:lpstr>
      <vt:lpstr>Clotting</vt:lpstr>
      <vt:lpstr>Infection Fighting</vt:lpstr>
      <vt:lpstr>Infection fighting</vt:lpstr>
      <vt:lpstr>Infection fighting</vt:lpstr>
      <vt:lpstr>Blood- capillary exchange</vt:lpstr>
      <vt:lpstr>Blood typing</vt:lpstr>
      <vt:lpstr>PowerPoint Presentation</vt:lpstr>
      <vt:lpstr>Heartbeat</vt:lpstr>
      <vt:lpstr>Control of Heartbeat</vt:lpstr>
      <vt:lpstr>Electrocardiogram (EKG)</vt:lpstr>
      <vt:lpstr>Velocity and Blood Flow</vt:lpstr>
      <vt:lpstr>Disorders</vt:lpstr>
      <vt:lpstr>Disorders</vt:lpstr>
      <vt:lpstr>Disorders</vt:lpstr>
      <vt:lpstr>Disorders</vt:lpstr>
      <vt:lpstr>Disorders</vt:lpstr>
      <vt:lpstr>Disorders-Anemia</vt:lpstr>
      <vt:lpstr>Disorders-Anemia</vt:lpstr>
      <vt:lpstr>Disorders-Anemia</vt:lpstr>
      <vt:lpstr>Disorders-Anemia</vt:lpstr>
      <vt:lpstr>Disorders-Anemia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3.6 Cardiovascular System</dc:title>
  <dc:creator>Anita King</dc:creator>
  <cp:lastModifiedBy>Mackenzie Thibault</cp:lastModifiedBy>
  <cp:revision>16</cp:revision>
  <cp:lastPrinted>2024-10-18T15:48:28Z</cp:lastPrinted>
  <dcterms:created xsi:type="dcterms:W3CDTF">2024-10-15T14:47:17Z</dcterms:created>
  <dcterms:modified xsi:type="dcterms:W3CDTF">2025-10-10T16:55:35Z</dcterms:modified>
</cp:coreProperties>
</file>