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80" r:id="rId20"/>
    <p:sldId id="281" r:id="rId21"/>
    <p:sldId id="282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426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3249-831E-465F-8CD4-B03FD2999D64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2B5A-4C38-4ECA-A7EC-DAC25E49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4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Vocal%20Folds%20and%20Cough.mp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3. </a:t>
            </a:r>
            <a:r>
              <a:rPr lang="en-CA" b="1" dirty="0" smtClean="0">
                <a:solidFill>
                  <a:srgbClr val="00B0F0"/>
                </a:solidFill>
              </a:rPr>
              <a:t>LARYNX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lvl="0"/>
            <a:r>
              <a:rPr lang="en-CA" dirty="0" smtClean="0"/>
              <a:t>The voice box</a:t>
            </a:r>
          </a:p>
          <a:p>
            <a:pPr lvl="0"/>
            <a:r>
              <a:rPr lang="en-CA" dirty="0" smtClean="0"/>
              <a:t>The enlarged first part of the trachea that contains </a:t>
            </a:r>
            <a:r>
              <a:rPr lang="en-CA" b="1" dirty="0" smtClean="0">
                <a:solidFill>
                  <a:srgbClr val="00B050"/>
                </a:solidFill>
              </a:rPr>
              <a:t>vocal cords</a:t>
            </a:r>
            <a:r>
              <a:rPr lang="en-CA" dirty="0" smtClean="0">
                <a:solidFill>
                  <a:srgbClr val="00B050"/>
                </a:solidFill>
              </a:rPr>
              <a:t> </a:t>
            </a:r>
            <a:r>
              <a:rPr lang="en-CA" dirty="0" smtClean="0"/>
              <a:t>(elastic ligaments).</a:t>
            </a:r>
          </a:p>
          <a:p>
            <a:pPr lvl="0"/>
            <a:r>
              <a:rPr lang="en-CA" dirty="0" smtClean="0"/>
              <a:t>The cords stretch back and forth and vibrate when air is expelled to produce </a:t>
            </a:r>
            <a:r>
              <a:rPr lang="en-CA" dirty="0" smtClean="0">
                <a:hlinkClick r:id="rId3" action="ppaction://hlinkfile"/>
              </a:rPr>
              <a:t>sound.</a:t>
            </a:r>
            <a:endParaRPr lang="en-CA" dirty="0" smtClean="0"/>
          </a:p>
          <a:p>
            <a:pPr lvl="0"/>
            <a:r>
              <a:rPr lang="en-CA" dirty="0" smtClean="0"/>
              <a:t>Loudness depends on the amplitude of vibrations</a:t>
            </a:r>
          </a:p>
          <a:p>
            <a:pPr lvl="0"/>
            <a:r>
              <a:rPr lang="en-CA" dirty="0" smtClean="0"/>
              <a:t>Puberty causes rapid growth in males	=	crazy voice.</a:t>
            </a:r>
          </a:p>
          <a:p>
            <a:pPr marL="68580" indent="0">
              <a:buNone/>
            </a:pPr>
            <a:endParaRPr lang="en-CA" dirty="0" smtClean="0"/>
          </a:p>
          <a:p>
            <a:endParaRPr lang="en-CA" smtClean="0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2B5A-4C38-4ECA-A7EC-DAC25E4947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08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Otitis: hearing</a:t>
            </a:r>
            <a:r>
              <a:rPr lang="en-US" baseline="0" dirty="0" smtClean="0"/>
              <a:t> loss, </a:t>
            </a:r>
            <a:r>
              <a:rPr lang="en-US" baseline="0" dirty="0" err="1" smtClean="0"/>
              <a:t>vertizo</a:t>
            </a:r>
            <a:r>
              <a:rPr lang="en-US" baseline="0" dirty="0" smtClean="0"/>
              <a:t> and fever. </a:t>
            </a:r>
            <a:r>
              <a:rPr lang="en-US" baseline="0" dirty="0" err="1" smtClean="0"/>
              <a:t>Tympanostomy</a:t>
            </a:r>
            <a:r>
              <a:rPr lang="en-US" baseline="0" dirty="0" smtClean="0"/>
              <a:t> (tubes are inserted into eardrums to prevent pressure build up and hearing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2B5A-4C38-4ECA-A7EC-DAC25E4947C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83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Allergens: pollen, dust , cigarette smoke. Corticosteroids can</a:t>
            </a:r>
            <a:r>
              <a:rPr lang="en-US" baseline="0" dirty="0" smtClean="0"/>
              <a:t> help control it and beta-agonists dilate the bronchioles</a:t>
            </a:r>
          </a:p>
          <a:p>
            <a:r>
              <a:rPr lang="en-US" baseline="0" dirty="0" smtClean="0"/>
              <a:t>Pneumonia: the more lobules fill the more serious the infection. Bacterial can be cured with antibiotics and certain types will strike people with immunity issues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AIDS</a:t>
            </a:r>
          </a:p>
          <a:p>
            <a:r>
              <a:rPr lang="en-US" baseline="0" dirty="0" smtClean="0"/>
              <a:t>Drug therapy can destroy the bacterial.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2B5A-4C38-4ECA-A7EC-DAC25E4947C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49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Emphysema: elastic</a:t>
            </a:r>
            <a:r>
              <a:rPr lang="en-US" baseline="0" dirty="0" smtClean="0"/>
              <a:t> recoil of lungs reduced…. Feels like out of breath…. COPD chronic obstructive pulmonary disease</a:t>
            </a:r>
          </a:p>
          <a:p>
            <a:r>
              <a:rPr lang="en-US" baseline="0" dirty="0" smtClean="0"/>
              <a:t>CF: lots of coughing and out of breath.  Slapping back clears mucus… median age for life is 48</a:t>
            </a:r>
          </a:p>
          <a:p>
            <a:r>
              <a:rPr lang="en-US" baseline="0" dirty="0" smtClean="0"/>
              <a:t>Pulmonary fibrosis reduce lungs to expand and volume… environmental exposure to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dust increase risk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2B5A-4C38-4ECA-A7EC-DAC25E4947C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01D40B-99EE-432E-A56D-7430412966AF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718F832-52A2-47A9-8067-4011DE65673D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cad=rja&amp;uact=8&amp;ved=0ahUKEwimmKGd_abJAhWLRYgKHTb1B8AQjRwIBw&amp;url=https://www.youtube.com/watch?v%3Dzi4thNp15qg&amp;psig=AFQjCNEJ0fsm6X84dLV9LmwbuZk0l6Xqww&amp;ust=144838297026815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cad=rja&amp;uact=8&amp;ved=0ahUKEwjVzZuJ4tLXAhVR1GMKHTLyBf0QjRwIBw&amp;url=http://humananatomylesson.com/anatomy-of-bronchial-tree/&amp;psig=AOvVaw3PauiEHJRBFBUJzPvED1-E&amp;ust=151146016940157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BIOLOGY%2012%20PPT%20VIDEOS/Lung%20cancer%20caused%20by%20cigarette%20smoking%20Pls%20quit%20smoking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source=images&amp;cd=&amp;cad=rja&amp;uact=8&amp;ved=2ahUKEwi8stfznNvaAhUP-mMKHbnMDE8QjRx6BAgAEAU&amp;url=http://www.voicestudiolondon.com/blogs/2014/7/14/you-do-not-sing-from-your-diaphragm&amp;psig=AOvVaw2UZC-9gHtvLN5VIW4BsyFa&amp;ust=15249449849982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a/url?sa=i&amp;rct=j&amp;q=&amp;esrc=s&amp;source=images&amp;cd=&amp;cad=rja&amp;uact=8&amp;ved=2ahUKEwjm0o-xndvaAhUO3mMKHYJjCp0QjRx6BAgAEAU&amp;url=https://www.pinterest.co.uk/pin/551057704378839917/&amp;psig=AOvVaw35i8za7zjAy5m5NZY5CQPg&amp;ust=1524945105943965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google.ca/url?sa=i&amp;rct=j&amp;q=&amp;esrc=s&amp;source=images&amp;cd=&amp;cad=rja&amp;uact=8&amp;ved=2ahUKEwjI0qefndvaAhUS8mMKHfxjBSAQjRx6BAgBEAU&amp;url=https://accessmedicine.mhmedical.com/content.aspx?aid%3D57332868&amp;psig=AOvVaw3CnrIH6KBy9OWWk3EZyYCH&amp;ust=152494502299237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\\samba\kwilkinson\video%20streaming\Science---Human-Breathing-Respiratory-System---3D-animation----English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Vocal%20Folds%20and%20Cough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_5bX0jKfJAhVQ42MKHbzlCOMQjRwIBw&amp;url=http://www.webmd.boots.com/smoking-cessation/ss/slideshow-ways-smoking-affects-looks&amp;psig=AFQjCNFEkhV5DIEWJGn6JSU9NLAV-VnBFQ&amp;ust=144838708693919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828800"/>
          </a:xfrm>
        </p:spPr>
        <p:txBody>
          <a:bodyPr/>
          <a:lstStyle/>
          <a:p>
            <a:pPr algn="ctr"/>
            <a:r>
              <a:rPr lang="en-US" sz="4800" dirty="0" smtClean="0"/>
              <a:t>RESPIRATORY SYSTEM</a:t>
            </a:r>
            <a:endParaRPr lang="en-CA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flipV="1">
            <a:off x="914400" y="4343400"/>
            <a:ext cx="7772400" cy="76200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pic>
        <p:nvPicPr>
          <p:cNvPr id="1026" name="Picture 2" descr="https://i.ytimg.com/vi/zi4thNp15qg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5. </a:t>
            </a:r>
            <a:r>
              <a:rPr lang="en-CA" b="1" dirty="0">
                <a:solidFill>
                  <a:srgbClr val="00B0F0"/>
                </a:solidFill>
              </a:rPr>
              <a:t>THE BRONCHIAL TREE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6002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CA" dirty="0"/>
              <a:t>The trachea divides into a left and right </a:t>
            </a:r>
            <a:r>
              <a:rPr lang="en-CA" b="1" dirty="0">
                <a:solidFill>
                  <a:srgbClr val="00B050"/>
                </a:solidFill>
              </a:rPr>
              <a:t>bronchi</a:t>
            </a:r>
            <a:r>
              <a:rPr lang="en-CA" b="1" dirty="0"/>
              <a:t> </a:t>
            </a:r>
            <a:r>
              <a:rPr lang="en-CA" dirty="0"/>
              <a:t>which further divides into smaller branches called </a:t>
            </a:r>
            <a:r>
              <a:rPr lang="en-CA" b="1" dirty="0">
                <a:solidFill>
                  <a:srgbClr val="00B050"/>
                </a:solidFill>
              </a:rPr>
              <a:t>bronchioles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1026" name="Picture 2" descr="Image result for bronchial tr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2026"/>
            <a:ext cx="5257800" cy="38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464"/>
            <a:ext cx="7772400" cy="24993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9436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			Trachea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Right bronchus			left bronchus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Bronchioles			bronchioles</a:t>
            </a:r>
          </a:p>
          <a:p>
            <a:pPr marL="68580" indent="0">
              <a:buNone/>
            </a:pPr>
            <a:r>
              <a:rPr lang="en-US" dirty="0" smtClean="0"/>
              <a:t>(no C-rings)			(no C-rings)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Alveoli				Alveoli</a:t>
            </a:r>
          </a:p>
          <a:p>
            <a:pPr marL="68580" indent="0">
              <a:buNone/>
            </a:pPr>
            <a:r>
              <a:rPr lang="en-US" dirty="0" smtClean="0"/>
              <a:t>(gas exchange)</a:t>
            </a:r>
          </a:p>
          <a:p>
            <a:pPr marL="68580" indent="0">
              <a:buNone/>
            </a:pP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1219200"/>
            <a:ext cx="0" cy="2286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29000" y="1447800"/>
            <a:ext cx="8382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1447800"/>
            <a:ext cx="11430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23622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23622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7400" y="4038600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4038600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lvl="0"/>
            <a:r>
              <a:rPr lang="en-US" dirty="0" smtClean="0"/>
              <a:t>6. </a:t>
            </a:r>
            <a:r>
              <a:rPr lang="en-CA" b="1" dirty="0">
                <a:solidFill>
                  <a:srgbClr val="00B0F0"/>
                </a:solidFill>
              </a:rPr>
              <a:t>LUNGS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67700" cy="5095462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2"/>
              </a:buClr>
            </a:pPr>
            <a:r>
              <a:rPr lang="en-CA" dirty="0"/>
              <a:t>Lie on either side of the heart.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Right lung has 3 lobes and the left has 2 lobes (room for the heart)</a:t>
            </a:r>
          </a:p>
          <a:p>
            <a:pPr>
              <a:buClr>
                <a:schemeClr val="accent2"/>
              </a:buClr>
            </a:pPr>
            <a:r>
              <a:rPr lang="en-CA" dirty="0"/>
              <a:t>Each alveolar sac is lined with </a:t>
            </a:r>
            <a:r>
              <a:rPr lang="en-CA" dirty="0" smtClean="0"/>
              <a:t>one layer</a:t>
            </a:r>
            <a:r>
              <a:rPr lang="en-CA" dirty="0" smtClean="0">
                <a:solidFill>
                  <a:srgbClr val="FFFF00"/>
                </a:solidFill>
              </a:rPr>
              <a:t>*</a:t>
            </a:r>
            <a:r>
              <a:rPr lang="en-CA" baseline="30000" dirty="0" smtClean="0">
                <a:solidFill>
                  <a:srgbClr val="FFFF00"/>
                </a:solidFill>
              </a:rPr>
              <a:t>1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smtClean="0"/>
              <a:t>of </a:t>
            </a:r>
            <a:r>
              <a:rPr lang="en-CA" dirty="0"/>
              <a:t>squamous epithelium </a:t>
            </a:r>
            <a:r>
              <a:rPr lang="en-CA" dirty="0" smtClean="0"/>
              <a:t>(thin) surrounded </a:t>
            </a:r>
            <a:r>
              <a:rPr lang="en-CA" dirty="0"/>
              <a:t>by blood </a:t>
            </a:r>
            <a:r>
              <a:rPr lang="en-CA" dirty="0" smtClean="0"/>
              <a:t>capillaries</a:t>
            </a:r>
            <a:r>
              <a:rPr lang="en-CA" dirty="0" smtClean="0">
                <a:solidFill>
                  <a:srgbClr val="FFFF00"/>
                </a:solidFill>
              </a:rPr>
              <a:t>*</a:t>
            </a:r>
            <a:r>
              <a:rPr lang="en-CA" baseline="30000" dirty="0">
                <a:solidFill>
                  <a:srgbClr val="FFFF00"/>
                </a:solidFill>
              </a:rPr>
              <a:t>2</a:t>
            </a:r>
          </a:p>
          <a:p>
            <a:pPr>
              <a:buClr>
                <a:schemeClr val="accent2"/>
              </a:buClr>
            </a:pPr>
            <a:r>
              <a:rPr lang="en-CA" dirty="0"/>
              <a:t>The alveoli are lined with a surfactant (a </a:t>
            </a:r>
            <a:r>
              <a:rPr lang="en-CA" b="1" dirty="0">
                <a:solidFill>
                  <a:srgbClr val="00B050"/>
                </a:solidFill>
              </a:rPr>
              <a:t>lipoprotein</a:t>
            </a:r>
            <a:r>
              <a:rPr lang="en-CA" dirty="0"/>
              <a:t>) that lowers the surface tension and prevents them from collapsing</a:t>
            </a:r>
            <a:r>
              <a:rPr lang="en-CA" dirty="0" smtClean="0"/>
              <a:t>.</a:t>
            </a:r>
            <a:r>
              <a:rPr lang="en-CA" dirty="0" smtClean="0">
                <a:solidFill>
                  <a:srgbClr val="FFFF00"/>
                </a:solidFill>
              </a:rPr>
              <a:t>*</a:t>
            </a:r>
            <a:r>
              <a:rPr lang="en-CA" baseline="30000" dirty="0">
                <a:solidFill>
                  <a:srgbClr val="FFFF00"/>
                </a:solidFill>
              </a:rPr>
              <a:t>3</a:t>
            </a:r>
            <a:endParaRPr lang="en-CA" dirty="0"/>
          </a:p>
          <a:p>
            <a:pPr lvl="0">
              <a:buClr>
                <a:schemeClr val="accent2"/>
              </a:buClr>
            </a:pPr>
            <a:r>
              <a:rPr lang="en-CA" dirty="0"/>
              <a:t>Gas exchange occurs here in the </a:t>
            </a:r>
            <a:r>
              <a:rPr lang="en-CA" dirty="0">
                <a:hlinkClick r:id="rId2" action="ppaction://hlinkfile"/>
              </a:rPr>
              <a:t>alveoli</a:t>
            </a:r>
            <a:endParaRPr lang="en-CA" dirty="0"/>
          </a:p>
          <a:p>
            <a:pPr>
              <a:buClr>
                <a:schemeClr val="accent2"/>
              </a:buClr>
            </a:pPr>
            <a:r>
              <a:rPr lang="en-CA" dirty="0"/>
              <a:t>About 300 million alveoli</a:t>
            </a:r>
            <a:r>
              <a:rPr lang="en-CA" dirty="0" smtClean="0"/>
              <a:t>.</a:t>
            </a:r>
            <a:r>
              <a:rPr lang="en-CA" dirty="0" smtClean="0">
                <a:solidFill>
                  <a:srgbClr val="FFFF00"/>
                </a:solidFill>
              </a:rPr>
              <a:t>*</a:t>
            </a:r>
            <a:r>
              <a:rPr lang="en-CA" baseline="30000" dirty="0" smtClean="0">
                <a:solidFill>
                  <a:srgbClr val="FFFF00"/>
                </a:solidFill>
              </a:rPr>
              <a:t>4</a:t>
            </a:r>
            <a:endParaRPr lang="en-CA" baseline="30000" dirty="0">
              <a:solidFill>
                <a:srgbClr val="FFFF00"/>
              </a:solidFill>
            </a:endParaRPr>
          </a:p>
          <a:p>
            <a:pPr lvl="0">
              <a:buClr>
                <a:schemeClr val="accent2"/>
              </a:buClr>
            </a:pPr>
            <a:endParaRPr lang="en-CA" dirty="0"/>
          </a:p>
          <a:p>
            <a:pPr marL="6858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867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KEY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*ways alveoli are adapted to their function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Mechanism of breathing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CA" dirty="0"/>
              <a:t>The</a:t>
            </a:r>
            <a:r>
              <a:rPr lang="en-CA" b="1" dirty="0"/>
              <a:t> </a:t>
            </a:r>
            <a:r>
              <a:rPr lang="en-CA" b="1" dirty="0">
                <a:solidFill>
                  <a:srgbClr val="00B050"/>
                </a:solidFill>
              </a:rPr>
              <a:t>ribs</a:t>
            </a:r>
            <a:r>
              <a:rPr lang="en-CA" dirty="0"/>
              <a:t> hinge to the vertebral column at the back and to the sternum at the front.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The </a:t>
            </a:r>
            <a:r>
              <a:rPr lang="en-CA" b="1" dirty="0">
                <a:solidFill>
                  <a:srgbClr val="00B050"/>
                </a:solidFill>
              </a:rPr>
              <a:t>diaphragm</a:t>
            </a:r>
            <a:r>
              <a:rPr lang="en-CA" dirty="0"/>
              <a:t> (dome shaped horizontal muscle) forms the floor of the thorax (chest cavity).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The </a:t>
            </a:r>
            <a:r>
              <a:rPr lang="en-CA" b="1" dirty="0">
                <a:solidFill>
                  <a:srgbClr val="00B050"/>
                </a:solidFill>
              </a:rPr>
              <a:t>pleural membrane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dirty="0"/>
              <a:t>encloses the lungs. The outer membrane adheres to the body wall and the inner membrane adheres to the lungs.  In between is fluid.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14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al diaphrag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4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leural membra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02" y="3241040"/>
            <a:ext cx="30667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eal rib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25348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/>
          <a:lstStyle/>
          <a:p>
            <a:r>
              <a:rPr lang="en-CA" b="1" dirty="0"/>
              <a:t>Inspiration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715000"/>
          </a:xfrm>
        </p:spPr>
        <p:txBody>
          <a:bodyPr/>
          <a:lstStyle/>
          <a:p>
            <a:pPr marL="68580" indent="0">
              <a:buNone/>
            </a:pPr>
            <a:r>
              <a:rPr lang="en-CA" dirty="0"/>
              <a:t>The breathing or respiratory center is in the </a:t>
            </a:r>
            <a:r>
              <a:rPr lang="en-CA" b="1" dirty="0">
                <a:solidFill>
                  <a:srgbClr val="00B050"/>
                </a:solidFill>
              </a:rPr>
              <a:t>medulla oblongata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dirty="0"/>
              <a:t>(brain).  It responds to [CO</a:t>
            </a:r>
            <a:r>
              <a:rPr lang="en-CA" baseline="-25000" dirty="0"/>
              <a:t>2</a:t>
            </a:r>
            <a:r>
              <a:rPr lang="en-CA" dirty="0"/>
              <a:t>] and [H+].  The chemoreceptors  in the carotid bodies and aortic bodies respond to low [O</a:t>
            </a:r>
            <a:r>
              <a:rPr lang="en-CA" baseline="-25000" dirty="0"/>
              <a:t>2</a:t>
            </a:r>
            <a:r>
              <a:rPr lang="en-CA" dirty="0"/>
              <a:t>].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CA" dirty="0"/>
              <a:t>Stimulatory messages are sent to the diaphragm and </a:t>
            </a:r>
            <a:r>
              <a:rPr lang="en-CA" dirty="0" smtClean="0"/>
              <a:t>ribs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CA" dirty="0"/>
              <a:t>The diaphragm contracts (lowers) &amp; rib muscles (external intercostal muscle) contract so they move up and out.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28194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33273" y="40386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800" y="6400800"/>
            <a:ext cx="18473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6172200"/>
          </a:xfrm>
        </p:spPr>
        <p:txBody>
          <a:bodyPr/>
          <a:lstStyle/>
          <a:p>
            <a:pPr marL="68580" indent="0">
              <a:buNone/>
            </a:pPr>
            <a:r>
              <a:rPr lang="en-CA" dirty="0"/>
              <a:t>Chest cavity volume increases and lungs </a:t>
            </a:r>
            <a:r>
              <a:rPr lang="en-CA" dirty="0" smtClean="0"/>
              <a:t>expand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CA" dirty="0" smtClean="0"/>
              <a:t>              Air </a:t>
            </a:r>
            <a:r>
              <a:rPr lang="en-CA" dirty="0"/>
              <a:t>pressure decreases in the lungs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CA" dirty="0" smtClean="0"/>
              <a:t>                             Air </a:t>
            </a:r>
            <a:r>
              <a:rPr lang="en-CA" dirty="0"/>
              <a:t>is pulled in</a:t>
            </a:r>
          </a:p>
          <a:p>
            <a:pPr marL="68580" indent="0">
              <a:buNone/>
            </a:pPr>
            <a:endParaRPr lang="en-CA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91000" y="8382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137891" y="19812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Expiration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marL="68580" indent="0">
              <a:buNone/>
            </a:pPr>
            <a:r>
              <a:rPr lang="en-CA" dirty="0"/>
              <a:t>Stretch receptors in the alveoli wall send impulses to the medulla oblongata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CA" dirty="0"/>
              <a:t>The medulla is inhibited from sending impulses to the diaphragm and the </a:t>
            </a:r>
            <a:r>
              <a:rPr lang="en-CA" dirty="0" smtClean="0"/>
              <a:t>ribs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CA" dirty="0"/>
              <a:t>The diaphragm relaxes (dome shaped) and rib cage moves down and in</a:t>
            </a:r>
          </a:p>
          <a:p>
            <a:pPr marL="68580" indent="0">
              <a:buNone/>
            </a:pPr>
            <a:endParaRPr lang="en-CA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56364" y="2286000"/>
            <a:ext cx="0" cy="10575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156364" y="4419600"/>
            <a:ext cx="0" cy="1028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38600" y="6324600"/>
            <a:ext cx="0" cy="419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7373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848600" cy="5943600"/>
          </a:xfrm>
        </p:spPr>
        <p:txBody>
          <a:bodyPr/>
          <a:lstStyle/>
          <a:p>
            <a:pPr marL="68580" indent="0">
              <a:buNone/>
            </a:pPr>
            <a:r>
              <a:rPr lang="en-CA" dirty="0" smtClean="0"/>
              <a:t>		The </a:t>
            </a:r>
            <a:r>
              <a:rPr lang="en-CA" dirty="0"/>
              <a:t>lungs </a:t>
            </a:r>
            <a:r>
              <a:rPr lang="en-CA" dirty="0" smtClean="0"/>
              <a:t>relax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CA" dirty="0" smtClean="0"/>
              <a:t>	</a:t>
            </a:r>
          </a:p>
          <a:p>
            <a:pPr marL="68580" indent="0">
              <a:buNone/>
            </a:pPr>
            <a:r>
              <a:rPr lang="en-CA" dirty="0" smtClean="0"/>
              <a:t>	Positive </a:t>
            </a:r>
            <a:r>
              <a:rPr lang="en-CA" dirty="0"/>
              <a:t>pressure in the </a:t>
            </a:r>
            <a:r>
              <a:rPr lang="en-CA" dirty="0" smtClean="0"/>
              <a:t>lungs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CA" dirty="0" smtClean="0"/>
              <a:t>		</a:t>
            </a:r>
          </a:p>
          <a:p>
            <a:pPr marL="68580" indent="0">
              <a:buNone/>
            </a:pPr>
            <a:r>
              <a:rPr lang="en-CA" dirty="0" smtClean="0"/>
              <a:t>		Air </a:t>
            </a:r>
            <a:r>
              <a:rPr lang="en-CA" dirty="0"/>
              <a:t>is pushed </a:t>
            </a:r>
            <a:r>
              <a:rPr lang="en-CA" dirty="0" smtClean="0"/>
              <a:t>out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2" action="ppaction://hlinkfile"/>
              </a:rPr>
              <a:t>Breathing</a:t>
            </a:r>
            <a:endParaRPr lang="en-US" dirty="0" smtClean="0"/>
          </a:p>
          <a:p>
            <a:pPr marL="68580" indent="0">
              <a:buNone/>
            </a:pPr>
            <a:endParaRPr lang="en-CA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56364" y="1143000"/>
            <a:ext cx="0" cy="10575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137892" y="2814782"/>
            <a:ext cx="0" cy="10575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192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Overall Reactions for Internal and External respiration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Hb</a:t>
            </a:r>
            <a:r>
              <a:rPr lang="en-US" sz="2400" dirty="0"/>
              <a:t>     +       O</a:t>
            </a:r>
            <a:r>
              <a:rPr lang="en-US" sz="2400" baseline="-25000" dirty="0"/>
              <a:t>2</a:t>
            </a:r>
            <a:r>
              <a:rPr lang="en-US" sz="2400" dirty="0"/>
              <a:t>                                       HbO</a:t>
            </a:r>
            <a:r>
              <a:rPr lang="en-US" sz="2400" baseline="-25000" dirty="0"/>
              <a:t>2</a:t>
            </a:r>
            <a:endParaRPr lang="en-CA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019175" y="2286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Hb</a:t>
            </a:r>
            <a:r>
              <a:rPr lang="en-US" sz="2400" dirty="0"/>
              <a:t>     +       CO</a:t>
            </a:r>
            <a:r>
              <a:rPr lang="en-US" sz="2400" baseline="-25000" dirty="0"/>
              <a:t>2</a:t>
            </a:r>
            <a:r>
              <a:rPr lang="en-US" sz="2400" dirty="0"/>
              <a:t>                                       HbCO</a:t>
            </a:r>
            <a:r>
              <a:rPr lang="en-US" sz="2400" baseline="-25000" dirty="0"/>
              <a:t>2</a:t>
            </a:r>
            <a:endParaRPr lang="en-CA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019175" y="3429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Hb</a:t>
            </a:r>
            <a:r>
              <a:rPr lang="en-US" sz="2400" dirty="0"/>
              <a:t>     +       H</a:t>
            </a:r>
            <a:r>
              <a:rPr lang="en-US" sz="2400" baseline="30000" dirty="0"/>
              <a:t>+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HHb</a:t>
            </a:r>
            <a:endParaRPr lang="en-CA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    +     CO</a:t>
            </a:r>
            <a:r>
              <a:rPr lang="en-US" sz="2400" baseline="-25000" dirty="0"/>
              <a:t>2</a:t>
            </a:r>
            <a:r>
              <a:rPr lang="en-US" sz="2400" dirty="0"/>
              <a:t>                  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                HCO</a:t>
            </a:r>
            <a:r>
              <a:rPr lang="en-US" sz="2400" baseline="-25000" dirty="0"/>
              <a:t>3</a:t>
            </a:r>
            <a:r>
              <a:rPr lang="en-US" sz="2400" baseline="30000" dirty="0"/>
              <a:t>-     </a:t>
            </a:r>
            <a:r>
              <a:rPr lang="en-US" sz="2400" dirty="0"/>
              <a:t> +     H</a:t>
            </a:r>
            <a:r>
              <a:rPr lang="en-US" sz="2400" baseline="30000" dirty="0"/>
              <a:t>+</a:t>
            </a:r>
            <a:endParaRPr lang="en-CA" sz="24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1295400"/>
            <a:ext cx="19812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2438400"/>
            <a:ext cx="19812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400" y="3581400"/>
            <a:ext cx="19812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57475" y="4800600"/>
            <a:ext cx="762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4791075"/>
            <a:ext cx="762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7475" y="4953000"/>
            <a:ext cx="762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572000" y="4953000"/>
            <a:ext cx="762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19400" y="3733800"/>
            <a:ext cx="19812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71800" y="2590800"/>
            <a:ext cx="19812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09875" y="1447800"/>
            <a:ext cx="19812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9475" y="912168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lungs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5187" y="1496199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tissue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6773" y="4958150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lungs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7961" y="4944414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lungs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57585" y="3699301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lungs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587" y="2572434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lungs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7960" y="4380651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tissue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1525" y="4410075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tissue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7585" y="3220179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tissue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8060" y="2068383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tissue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075" y="5536942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Hemoglobin easily carries oxygen in cool, neutral conditions and gives it up in the tissues in the warm, acid environment.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00825" y="3096265"/>
            <a:ext cx="240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Enzyme </a:t>
            </a:r>
            <a:r>
              <a:rPr lang="en-US" b="1" dirty="0" smtClean="0">
                <a:solidFill>
                  <a:srgbClr val="00B050"/>
                </a:solidFill>
              </a:rPr>
              <a:t>carbonic anhydrase </a:t>
            </a:r>
            <a:r>
              <a:rPr lang="en-US" dirty="0" smtClean="0"/>
              <a:t>facilitates this reaction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72200" y="4052761"/>
            <a:ext cx="1166810" cy="3573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70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929"/>
    </mc:Choice>
    <mc:Fallback xmlns="">
      <p:transition spd="slow" advTm="425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CA" dirty="0"/>
          </a:p>
          <a:p>
            <a:pPr lvl="0">
              <a:buClr>
                <a:schemeClr val="accent2"/>
              </a:buClr>
            </a:pPr>
            <a:r>
              <a:rPr lang="en-CA" b="1" dirty="0">
                <a:solidFill>
                  <a:srgbClr val="00B050"/>
                </a:solidFill>
              </a:rPr>
              <a:t>Breathing</a:t>
            </a:r>
            <a:r>
              <a:rPr lang="en-CA" dirty="0"/>
              <a:t>: entrance and exit of air into and out of lungs.</a:t>
            </a:r>
          </a:p>
          <a:p>
            <a:pPr lvl="0">
              <a:buClr>
                <a:schemeClr val="accent2"/>
              </a:buClr>
            </a:pPr>
            <a:r>
              <a:rPr lang="en-CA" b="1" dirty="0">
                <a:solidFill>
                  <a:srgbClr val="00B050"/>
                </a:solidFill>
              </a:rPr>
              <a:t>External respiration</a:t>
            </a:r>
            <a:r>
              <a:rPr lang="en-CA" dirty="0"/>
              <a:t>: exchange of gases (O</a:t>
            </a:r>
            <a:r>
              <a:rPr lang="en-CA" baseline="-25000" dirty="0"/>
              <a:t>2 </a:t>
            </a:r>
            <a:r>
              <a:rPr lang="en-CA" dirty="0"/>
              <a:t>&amp; CO</a:t>
            </a:r>
            <a:r>
              <a:rPr lang="en-CA" baseline="-25000" dirty="0"/>
              <a:t>2</a:t>
            </a:r>
            <a:r>
              <a:rPr lang="en-CA" dirty="0"/>
              <a:t>) between the air and blood in pulmonary capillaries.</a:t>
            </a:r>
          </a:p>
          <a:p>
            <a:pPr lvl="0">
              <a:buClr>
                <a:schemeClr val="accent2"/>
              </a:buClr>
            </a:pPr>
            <a:r>
              <a:rPr lang="en-CA" b="1" dirty="0">
                <a:solidFill>
                  <a:srgbClr val="00B050"/>
                </a:solidFill>
              </a:rPr>
              <a:t>Internal respiration</a:t>
            </a:r>
            <a:r>
              <a:rPr lang="en-CA" dirty="0"/>
              <a:t>: exchange of gases between systemic capillaries and tissue cells.</a:t>
            </a:r>
          </a:p>
          <a:p>
            <a:pPr lvl="0">
              <a:buClr>
                <a:schemeClr val="accent2"/>
              </a:buClr>
            </a:pPr>
            <a:r>
              <a:rPr lang="en-CA" b="1" dirty="0">
                <a:solidFill>
                  <a:srgbClr val="00B050"/>
                </a:solidFill>
              </a:rPr>
              <a:t>Cellular respiration</a:t>
            </a:r>
            <a:r>
              <a:rPr lang="en-CA" dirty="0"/>
              <a:t>: production of ATP in cells.</a:t>
            </a:r>
          </a:p>
          <a:p>
            <a:pPr marL="6858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8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External respiration is what happens between the blood of the  pulmonary capillaries and the alveolus</a:t>
            </a:r>
            <a:endParaRPr lang="en-CA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990600"/>
            <a:ext cx="0" cy="5486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alveolus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 in pulmonary capillary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54858" y="34026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Hb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16141" y="466288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00376" y="28394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8" y="17218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CA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4530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endParaRPr lang="en-CA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7538" y="17459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158854" y="1748907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64520" y="1745991"/>
            <a:ext cx="9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CA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65947" y="174599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CA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90800" y="1933485"/>
            <a:ext cx="566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1119188" y="1930657"/>
            <a:ext cx="623887" cy="52238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93006" y="1930567"/>
            <a:ext cx="566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170427" y="1719601"/>
            <a:ext cx="613790" cy="398845"/>
          </a:xfrm>
          <a:custGeom>
            <a:avLst/>
            <a:gdLst>
              <a:gd name="connsiteX0" fmla="*/ 534923 w 613790"/>
              <a:gd name="connsiteY0" fmla="*/ 109199 h 398845"/>
              <a:gd name="connsiteX1" fmla="*/ 430148 w 613790"/>
              <a:gd name="connsiteY1" fmla="*/ 13949 h 398845"/>
              <a:gd name="connsiteX2" fmla="*/ 287273 w 613790"/>
              <a:gd name="connsiteY2" fmla="*/ 4424 h 398845"/>
              <a:gd name="connsiteX3" fmla="*/ 68198 w 613790"/>
              <a:gd name="connsiteY3" fmla="*/ 52049 h 398845"/>
              <a:gd name="connsiteX4" fmla="*/ 1523 w 613790"/>
              <a:gd name="connsiteY4" fmla="*/ 204449 h 398845"/>
              <a:gd name="connsiteX5" fmla="*/ 39623 w 613790"/>
              <a:gd name="connsiteY5" fmla="*/ 337799 h 398845"/>
              <a:gd name="connsiteX6" fmla="*/ 230123 w 613790"/>
              <a:gd name="connsiteY6" fmla="*/ 394949 h 398845"/>
              <a:gd name="connsiteX7" fmla="*/ 506348 w 613790"/>
              <a:gd name="connsiteY7" fmla="*/ 375899 h 398845"/>
              <a:gd name="connsiteX8" fmla="*/ 611123 w 613790"/>
              <a:gd name="connsiteY8" fmla="*/ 233024 h 398845"/>
              <a:gd name="connsiteX9" fmla="*/ 582548 w 613790"/>
              <a:gd name="connsiteY9" fmla="*/ 128249 h 398845"/>
              <a:gd name="connsiteX10" fmla="*/ 582548 w 613790"/>
              <a:gd name="connsiteY10" fmla="*/ 17587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90" h="398845">
                <a:moveTo>
                  <a:pt x="534923" y="109199"/>
                </a:moveTo>
                <a:cubicBezTo>
                  <a:pt x="503173" y="70305"/>
                  <a:pt x="471423" y="31411"/>
                  <a:pt x="430148" y="13949"/>
                </a:cubicBezTo>
                <a:cubicBezTo>
                  <a:pt x="388873" y="-3514"/>
                  <a:pt x="347598" y="-1926"/>
                  <a:pt x="287273" y="4424"/>
                </a:cubicBezTo>
                <a:cubicBezTo>
                  <a:pt x="226948" y="10774"/>
                  <a:pt x="115823" y="18711"/>
                  <a:pt x="68198" y="52049"/>
                </a:cubicBezTo>
                <a:cubicBezTo>
                  <a:pt x="20573" y="85386"/>
                  <a:pt x="6285" y="156824"/>
                  <a:pt x="1523" y="204449"/>
                </a:cubicBezTo>
                <a:cubicBezTo>
                  <a:pt x="-3239" y="252074"/>
                  <a:pt x="1523" y="306049"/>
                  <a:pt x="39623" y="337799"/>
                </a:cubicBezTo>
                <a:cubicBezTo>
                  <a:pt x="77723" y="369549"/>
                  <a:pt x="152336" y="388599"/>
                  <a:pt x="230123" y="394949"/>
                </a:cubicBezTo>
                <a:cubicBezTo>
                  <a:pt x="307910" y="401299"/>
                  <a:pt x="442848" y="402886"/>
                  <a:pt x="506348" y="375899"/>
                </a:cubicBezTo>
                <a:cubicBezTo>
                  <a:pt x="569848" y="348912"/>
                  <a:pt x="598423" y="274299"/>
                  <a:pt x="611123" y="233024"/>
                </a:cubicBezTo>
                <a:cubicBezTo>
                  <a:pt x="623823" y="191749"/>
                  <a:pt x="587311" y="137774"/>
                  <a:pt x="582548" y="128249"/>
                </a:cubicBezTo>
                <a:cubicBezTo>
                  <a:pt x="577785" y="118724"/>
                  <a:pt x="580166" y="147299"/>
                  <a:pt x="582548" y="1758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777979" y="1906488"/>
            <a:ext cx="2156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69930" y="17151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exhale</a:t>
            </a:r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3742282" y="3368672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78425" y="2856070"/>
            <a:ext cx="72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HHb</a:t>
            </a:r>
            <a:endParaRPr lang="en-CA" dirty="0"/>
          </a:p>
        </p:txBody>
      </p:sp>
      <p:cxnSp>
        <p:nvCxnSpPr>
          <p:cNvPr id="41" name="Curved Connector 40"/>
          <p:cNvCxnSpPr>
            <a:stCxn id="39" idx="1"/>
            <a:endCxn id="8" idx="0"/>
          </p:cNvCxnSpPr>
          <p:nvPr/>
        </p:nvCxnSpPr>
        <p:spPr>
          <a:xfrm rot="10800000" flipV="1">
            <a:off x="1021559" y="3040736"/>
            <a:ext cx="156867" cy="36189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endCxn id="12" idx="2"/>
          </p:cNvCxnSpPr>
          <p:nvPr/>
        </p:nvCxnSpPr>
        <p:spPr>
          <a:xfrm rot="10800000">
            <a:off x="952501" y="2822377"/>
            <a:ext cx="286199" cy="15235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0" idx="1"/>
            <a:endCxn id="8" idx="3"/>
          </p:cNvCxnSpPr>
          <p:nvPr/>
        </p:nvCxnSpPr>
        <p:spPr>
          <a:xfrm rot="10800000" flipV="1">
            <a:off x="1288258" y="3024142"/>
            <a:ext cx="1712118" cy="5631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>
            <a:off x="3157538" y="3116476"/>
            <a:ext cx="623739" cy="43686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5" idx="3"/>
          </p:cNvCxnSpPr>
          <p:nvPr/>
        </p:nvCxnSpPr>
        <p:spPr>
          <a:xfrm flipH="1" flipV="1">
            <a:off x="3344612" y="4478220"/>
            <a:ext cx="3589588" cy="17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74169" y="4293554"/>
            <a:ext cx="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7095530" y="330571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exhale</a:t>
            </a:r>
            <a:endParaRPr lang="en-CA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376144" y="3553338"/>
            <a:ext cx="255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62800" y="4311445"/>
            <a:ext cx="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cxnSp>
        <p:nvCxnSpPr>
          <p:cNvPr id="63" name="Curved Connector 62"/>
          <p:cNvCxnSpPr/>
          <p:nvPr/>
        </p:nvCxnSpPr>
        <p:spPr>
          <a:xfrm>
            <a:off x="956074" y="3755364"/>
            <a:ext cx="949821" cy="90752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endCxn id="9" idx="0"/>
          </p:cNvCxnSpPr>
          <p:nvPr/>
        </p:nvCxnSpPr>
        <p:spPr>
          <a:xfrm rot="10800000" flipV="1">
            <a:off x="2135242" y="4462346"/>
            <a:ext cx="732975" cy="2005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33243" y="42776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inhale</a:t>
            </a:r>
            <a:endParaRPr lang="en-CA" dirty="0"/>
          </a:p>
        </p:txBody>
      </p:sp>
      <p:sp>
        <p:nvSpPr>
          <p:cNvPr id="70" name="Freeform 69"/>
          <p:cNvSpPr/>
          <p:nvPr/>
        </p:nvSpPr>
        <p:spPr>
          <a:xfrm>
            <a:off x="7085400" y="4311445"/>
            <a:ext cx="613790" cy="398845"/>
          </a:xfrm>
          <a:custGeom>
            <a:avLst/>
            <a:gdLst>
              <a:gd name="connsiteX0" fmla="*/ 534923 w 613790"/>
              <a:gd name="connsiteY0" fmla="*/ 109199 h 398845"/>
              <a:gd name="connsiteX1" fmla="*/ 430148 w 613790"/>
              <a:gd name="connsiteY1" fmla="*/ 13949 h 398845"/>
              <a:gd name="connsiteX2" fmla="*/ 287273 w 613790"/>
              <a:gd name="connsiteY2" fmla="*/ 4424 h 398845"/>
              <a:gd name="connsiteX3" fmla="*/ 68198 w 613790"/>
              <a:gd name="connsiteY3" fmla="*/ 52049 h 398845"/>
              <a:gd name="connsiteX4" fmla="*/ 1523 w 613790"/>
              <a:gd name="connsiteY4" fmla="*/ 204449 h 398845"/>
              <a:gd name="connsiteX5" fmla="*/ 39623 w 613790"/>
              <a:gd name="connsiteY5" fmla="*/ 337799 h 398845"/>
              <a:gd name="connsiteX6" fmla="*/ 230123 w 613790"/>
              <a:gd name="connsiteY6" fmla="*/ 394949 h 398845"/>
              <a:gd name="connsiteX7" fmla="*/ 506348 w 613790"/>
              <a:gd name="connsiteY7" fmla="*/ 375899 h 398845"/>
              <a:gd name="connsiteX8" fmla="*/ 611123 w 613790"/>
              <a:gd name="connsiteY8" fmla="*/ 233024 h 398845"/>
              <a:gd name="connsiteX9" fmla="*/ 582548 w 613790"/>
              <a:gd name="connsiteY9" fmla="*/ 128249 h 398845"/>
              <a:gd name="connsiteX10" fmla="*/ 582548 w 613790"/>
              <a:gd name="connsiteY10" fmla="*/ 17587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90" h="398845">
                <a:moveTo>
                  <a:pt x="534923" y="109199"/>
                </a:moveTo>
                <a:cubicBezTo>
                  <a:pt x="503173" y="70305"/>
                  <a:pt x="471423" y="31411"/>
                  <a:pt x="430148" y="13949"/>
                </a:cubicBezTo>
                <a:cubicBezTo>
                  <a:pt x="388873" y="-3514"/>
                  <a:pt x="347598" y="-1926"/>
                  <a:pt x="287273" y="4424"/>
                </a:cubicBezTo>
                <a:cubicBezTo>
                  <a:pt x="226948" y="10774"/>
                  <a:pt x="115823" y="18711"/>
                  <a:pt x="68198" y="52049"/>
                </a:cubicBezTo>
                <a:cubicBezTo>
                  <a:pt x="20573" y="85386"/>
                  <a:pt x="6285" y="156824"/>
                  <a:pt x="1523" y="204449"/>
                </a:cubicBezTo>
                <a:cubicBezTo>
                  <a:pt x="-3239" y="252074"/>
                  <a:pt x="1523" y="306049"/>
                  <a:pt x="39623" y="337799"/>
                </a:cubicBezTo>
                <a:cubicBezTo>
                  <a:pt x="77723" y="369549"/>
                  <a:pt x="152336" y="388599"/>
                  <a:pt x="230123" y="394949"/>
                </a:cubicBezTo>
                <a:cubicBezTo>
                  <a:pt x="307910" y="401299"/>
                  <a:pt x="442848" y="402886"/>
                  <a:pt x="506348" y="375899"/>
                </a:cubicBezTo>
                <a:cubicBezTo>
                  <a:pt x="569848" y="348912"/>
                  <a:pt x="598423" y="274299"/>
                  <a:pt x="611123" y="233024"/>
                </a:cubicBezTo>
                <a:cubicBezTo>
                  <a:pt x="623823" y="191749"/>
                  <a:pt x="587311" y="137774"/>
                  <a:pt x="582548" y="128249"/>
                </a:cubicBezTo>
                <a:cubicBezTo>
                  <a:pt x="577785" y="118724"/>
                  <a:pt x="580166" y="147299"/>
                  <a:pt x="582548" y="1758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Freeform 70"/>
          <p:cNvSpPr/>
          <p:nvPr/>
        </p:nvSpPr>
        <p:spPr>
          <a:xfrm>
            <a:off x="3786489" y="3367883"/>
            <a:ext cx="613790" cy="398845"/>
          </a:xfrm>
          <a:custGeom>
            <a:avLst/>
            <a:gdLst>
              <a:gd name="connsiteX0" fmla="*/ 534923 w 613790"/>
              <a:gd name="connsiteY0" fmla="*/ 109199 h 398845"/>
              <a:gd name="connsiteX1" fmla="*/ 430148 w 613790"/>
              <a:gd name="connsiteY1" fmla="*/ 13949 h 398845"/>
              <a:gd name="connsiteX2" fmla="*/ 287273 w 613790"/>
              <a:gd name="connsiteY2" fmla="*/ 4424 h 398845"/>
              <a:gd name="connsiteX3" fmla="*/ 68198 w 613790"/>
              <a:gd name="connsiteY3" fmla="*/ 52049 h 398845"/>
              <a:gd name="connsiteX4" fmla="*/ 1523 w 613790"/>
              <a:gd name="connsiteY4" fmla="*/ 204449 h 398845"/>
              <a:gd name="connsiteX5" fmla="*/ 39623 w 613790"/>
              <a:gd name="connsiteY5" fmla="*/ 337799 h 398845"/>
              <a:gd name="connsiteX6" fmla="*/ 230123 w 613790"/>
              <a:gd name="connsiteY6" fmla="*/ 394949 h 398845"/>
              <a:gd name="connsiteX7" fmla="*/ 506348 w 613790"/>
              <a:gd name="connsiteY7" fmla="*/ 375899 h 398845"/>
              <a:gd name="connsiteX8" fmla="*/ 611123 w 613790"/>
              <a:gd name="connsiteY8" fmla="*/ 233024 h 398845"/>
              <a:gd name="connsiteX9" fmla="*/ 582548 w 613790"/>
              <a:gd name="connsiteY9" fmla="*/ 128249 h 398845"/>
              <a:gd name="connsiteX10" fmla="*/ 582548 w 613790"/>
              <a:gd name="connsiteY10" fmla="*/ 17587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90" h="398845">
                <a:moveTo>
                  <a:pt x="534923" y="109199"/>
                </a:moveTo>
                <a:cubicBezTo>
                  <a:pt x="503173" y="70305"/>
                  <a:pt x="471423" y="31411"/>
                  <a:pt x="430148" y="13949"/>
                </a:cubicBezTo>
                <a:cubicBezTo>
                  <a:pt x="388873" y="-3514"/>
                  <a:pt x="347598" y="-1926"/>
                  <a:pt x="287273" y="4424"/>
                </a:cubicBezTo>
                <a:cubicBezTo>
                  <a:pt x="226948" y="10774"/>
                  <a:pt x="115823" y="18711"/>
                  <a:pt x="68198" y="52049"/>
                </a:cubicBezTo>
                <a:cubicBezTo>
                  <a:pt x="20573" y="85386"/>
                  <a:pt x="6285" y="156824"/>
                  <a:pt x="1523" y="204449"/>
                </a:cubicBezTo>
                <a:cubicBezTo>
                  <a:pt x="-3239" y="252074"/>
                  <a:pt x="1523" y="306049"/>
                  <a:pt x="39623" y="337799"/>
                </a:cubicBezTo>
                <a:cubicBezTo>
                  <a:pt x="77723" y="369549"/>
                  <a:pt x="152336" y="388599"/>
                  <a:pt x="230123" y="394949"/>
                </a:cubicBezTo>
                <a:cubicBezTo>
                  <a:pt x="307910" y="401299"/>
                  <a:pt x="442848" y="402886"/>
                  <a:pt x="506348" y="375899"/>
                </a:cubicBezTo>
                <a:cubicBezTo>
                  <a:pt x="569848" y="348912"/>
                  <a:pt x="598423" y="274299"/>
                  <a:pt x="611123" y="233024"/>
                </a:cubicBezTo>
                <a:cubicBezTo>
                  <a:pt x="623823" y="191749"/>
                  <a:pt x="587311" y="137774"/>
                  <a:pt x="582548" y="128249"/>
                </a:cubicBezTo>
                <a:cubicBezTo>
                  <a:pt x="577785" y="118724"/>
                  <a:pt x="580166" y="147299"/>
                  <a:pt x="582548" y="1758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7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50"/>
    </mc:Choice>
    <mc:Fallback xmlns="">
      <p:transition spd="slow" advTm="220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4" grpId="0" animBg="1"/>
      <p:bldP spid="37" grpId="0"/>
      <p:bldP spid="38" grpId="0"/>
      <p:bldP spid="39" grpId="0"/>
      <p:bldP spid="55" grpId="0"/>
      <p:bldP spid="59" grpId="0"/>
      <p:bldP spid="62" grpId="0"/>
      <p:bldP spid="68" grpId="0"/>
      <p:bldP spid="70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Internal respiration is what happens between the blood of the  body tissue capillaries and the tissue cells.</a:t>
            </a:r>
            <a:endParaRPr lang="en-CA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990600"/>
            <a:ext cx="0" cy="5486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tissues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Tissue capillary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54858" y="34026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Hb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16141" y="466288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00376" y="28394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8" y="17218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CA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4530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endParaRPr lang="en-CA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7538" y="17459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158854" y="1748907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64520" y="1745991"/>
            <a:ext cx="9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CA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65947" y="174599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CA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554341" y="1919023"/>
            <a:ext cx="634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12" idx="0"/>
          </p:cNvCxnSpPr>
          <p:nvPr/>
        </p:nvCxnSpPr>
        <p:spPr>
          <a:xfrm rot="10800000" flipV="1">
            <a:off x="952501" y="1996534"/>
            <a:ext cx="946401" cy="4565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42282" y="3368672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78425" y="2856070"/>
            <a:ext cx="72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HHb</a:t>
            </a:r>
            <a:endParaRPr lang="en-CA" dirty="0"/>
          </a:p>
        </p:txBody>
      </p:sp>
      <p:cxnSp>
        <p:nvCxnSpPr>
          <p:cNvPr id="41" name="Curved Connector 40"/>
          <p:cNvCxnSpPr>
            <a:endCxn id="39" idx="1"/>
          </p:cNvCxnSpPr>
          <p:nvPr/>
        </p:nvCxnSpPr>
        <p:spPr>
          <a:xfrm rot="5400000" flipH="1" flipV="1">
            <a:off x="856520" y="3080722"/>
            <a:ext cx="361890" cy="28191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845509" y="2790064"/>
            <a:ext cx="412755" cy="1626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8" idx="3"/>
            <a:endCxn id="10" idx="1"/>
          </p:cNvCxnSpPr>
          <p:nvPr/>
        </p:nvCxnSpPr>
        <p:spPr>
          <a:xfrm flipV="1">
            <a:off x="1288258" y="3024143"/>
            <a:ext cx="1712118" cy="5631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0800000">
            <a:off x="3274491" y="3179621"/>
            <a:ext cx="478796" cy="3739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5" idx="3"/>
          </p:cNvCxnSpPr>
          <p:nvPr/>
        </p:nvCxnSpPr>
        <p:spPr>
          <a:xfrm flipV="1">
            <a:off x="3344612" y="4462346"/>
            <a:ext cx="3568156" cy="15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74169" y="4293554"/>
            <a:ext cx="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 flipH="1">
            <a:off x="4368692" y="3602048"/>
            <a:ext cx="2504784" cy="1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57073" y="4285189"/>
            <a:ext cx="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cxnSp>
        <p:nvCxnSpPr>
          <p:cNvPr id="63" name="Curved Connector 62"/>
          <p:cNvCxnSpPr>
            <a:stCxn id="9" idx="1"/>
            <a:endCxn id="8" idx="2"/>
          </p:cNvCxnSpPr>
          <p:nvPr/>
        </p:nvCxnSpPr>
        <p:spPr>
          <a:xfrm rot="10800000">
            <a:off x="1021559" y="3771958"/>
            <a:ext cx="694583" cy="10755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flipV="1">
            <a:off x="2021233" y="4478220"/>
            <a:ext cx="645767" cy="2145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7017445" y="3402626"/>
            <a:ext cx="613790" cy="398845"/>
          </a:xfrm>
          <a:custGeom>
            <a:avLst/>
            <a:gdLst>
              <a:gd name="connsiteX0" fmla="*/ 534923 w 613790"/>
              <a:gd name="connsiteY0" fmla="*/ 109199 h 398845"/>
              <a:gd name="connsiteX1" fmla="*/ 430148 w 613790"/>
              <a:gd name="connsiteY1" fmla="*/ 13949 h 398845"/>
              <a:gd name="connsiteX2" fmla="*/ 287273 w 613790"/>
              <a:gd name="connsiteY2" fmla="*/ 4424 h 398845"/>
              <a:gd name="connsiteX3" fmla="*/ 68198 w 613790"/>
              <a:gd name="connsiteY3" fmla="*/ 52049 h 398845"/>
              <a:gd name="connsiteX4" fmla="*/ 1523 w 613790"/>
              <a:gd name="connsiteY4" fmla="*/ 204449 h 398845"/>
              <a:gd name="connsiteX5" fmla="*/ 39623 w 613790"/>
              <a:gd name="connsiteY5" fmla="*/ 337799 h 398845"/>
              <a:gd name="connsiteX6" fmla="*/ 230123 w 613790"/>
              <a:gd name="connsiteY6" fmla="*/ 394949 h 398845"/>
              <a:gd name="connsiteX7" fmla="*/ 506348 w 613790"/>
              <a:gd name="connsiteY7" fmla="*/ 375899 h 398845"/>
              <a:gd name="connsiteX8" fmla="*/ 611123 w 613790"/>
              <a:gd name="connsiteY8" fmla="*/ 233024 h 398845"/>
              <a:gd name="connsiteX9" fmla="*/ 582548 w 613790"/>
              <a:gd name="connsiteY9" fmla="*/ 128249 h 398845"/>
              <a:gd name="connsiteX10" fmla="*/ 582548 w 613790"/>
              <a:gd name="connsiteY10" fmla="*/ 17587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90" h="398845">
                <a:moveTo>
                  <a:pt x="534923" y="109199"/>
                </a:moveTo>
                <a:cubicBezTo>
                  <a:pt x="503173" y="70305"/>
                  <a:pt x="471423" y="31411"/>
                  <a:pt x="430148" y="13949"/>
                </a:cubicBezTo>
                <a:cubicBezTo>
                  <a:pt x="388873" y="-3514"/>
                  <a:pt x="347598" y="-1926"/>
                  <a:pt x="287273" y="4424"/>
                </a:cubicBezTo>
                <a:cubicBezTo>
                  <a:pt x="226948" y="10774"/>
                  <a:pt x="115823" y="18711"/>
                  <a:pt x="68198" y="52049"/>
                </a:cubicBezTo>
                <a:cubicBezTo>
                  <a:pt x="20573" y="85386"/>
                  <a:pt x="6285" y="156824"/>
                  <a:pt x="1523" y="204449"/>
                </a:cubicBezTo>
                <a:cubicBezTo>
                  <a:pt x="-3239" y="252074"/>
                  <a:pt x="1523" y="306049"/>
                  <a:pt x="39623" y="337799"/>
                </a:cubicBezTo>
                <a:cubicBezTo>
                  <a:pt x="77723" y="369549"/>
                  <a:pt x="152336" y="388599"/>
                  <a:pt x="230123" y="394949"/>
                </a:cubicBezTo>
                <a:cubicBezTo>
                  <a:pt x="307910" y="401299"/>
                  <a:pt x="442848" y="402886"/>
                  <a:pt x="506348" y="375899"/>
                </a:cubicBezTo>
                <a:cubicBezTo>
                  <a:pt x="569848" y="348912"/>
                  <a:pt x="598423" y="274299"/>
                  <a:pt x="611123" y="233024"/>
                </a:cubicBezTo>
                <a:cubicBezTo>
                  <a:pt x="623823" y="191749"/>
                  <a:pt x="587311" y="137774"/>
                  <a:pt x="582548" y="128249"/>
                </a:cubicBezTo>
                <a:cubicBezTo>
                  <a:pt x="577785" y="118724"/>
                  <a:pt x="580166" y="147299"/>
                  <a:pt x="582548" y="1758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Freeform 39"/>
          <p:cNvSpPr/>
          <p:nvPr/>
        </p:nvSpPr>
        <p:spPr>
          <a:xfrm>
            <a:off x="2783687" y="4314603"/>
            <a:ext cx="613790" cy="398845"/>
          </a:xfrm>
          <a:custGeom>
            <a:avLst/>
            <a:gdLst>
              <a:gd name="connsiteX0" fmla="*/ 534923 w 613790"/>
              <a:gd name="connsiteY0" fmla="*/ 109199 h 398845"/>
              <a:gd name="connsiteX1" fmla="*/ 430148 w 613790"/>
              <a:gd name="connsiteY1" fmla="*/ 13949 h 398845"/>
              <a:gd name="connsiteX2" fmla="*/ 287273 w 613790"/>
              <a:gd name="connsiteY2" fmla="*/ 4424 h 398845"/>
              <a:gd name="connsiteX3" fmla="*/ 68198 w 613790"/>
              <a:gd name="connsiteY3" fmla="*/ 52049 h 398845"/>
              <a:gd name="connsiteX4" fmla="*/ 1523 w 613790"/>
              <a:gd name="connsiteY4" fmla="*/ 204449 h 398845"/>
              <a:gd name="connsiteX5" fmla="*/ 39623 w 613790"/>
              <a:gd name="connsiteY5" fmla="*/ 337799 h 398845"/>
              <a:gd name="connsiteX6" fmla="*/ 230123 w 613790"/>
              <a:gd name="connsiteY6" fmla="*/ 394949 h 398845"/>
              <a:gd name="connsiteX7" fmla="*/ 506348 w 613790"/>
              <a:gd name="connsiteY7" fmla="*/ 375899 h 398845"/>
              <a:gd name="connsiteX8" fmla="*/ 611123 w 613790"/>
              <a:gd name="connsiteY8" fmla="*/ 233024 h 398845"/>
              <a:gd name="connsiteX9" fmla="*/ 582548 w 613790"/>
              <a:gd name="connsiteY9" fmla="*/ 128249 h 398845"/>
              <a:gd name="connsiteX10" fmla="*/ 582548 w 613790"/>
              <a:gd name="connsiteY10" fmla="*/ 17587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90" h="398845">
                <a:moveTo>
                  <a:pt x="534923" y="109199"/>
                </a:moveTo>
                <a:cubicBezTo>
                  <a:pt x="503173" y="70305"/>
                  <a:pt x="471423" y="31411"/>
                  <a:pt x="430148" y="13949"/>
                </a:cubicBezTo>
                <a:cubicBezTo>
                  <a:pt x="388873" y="-3514"/>
                  <a:pt x="347598" y="-1926"/>
                  <a:pt x="287273" y="4424"/>
                </a:cubicBezTo>
                <a:cubicBezTo>
                  <a:pt x="226948" y="10774"/>
                  <a:pt x="115823" y="18711"/>
                  <a:pt x="68198" y="52049"/>
                </a:cubicBezTo>
                <a:cubicBezTo>
                  <a:pt x="20573" y="85386"/>
                  <a:pt x="6285" y="156824"/>
                  <a:pt x="1523" y="204449"/>
                </a:cubicBezTo>
                <a:cubicBezTo>
                  <a:pt x="-3239" y="252074"/>
                  <a:pt x="1523" y="306049"/>
                  <a:pt x="39623" y="337799"/>
                </a:cubicBezTo>
                <a:cubicBezTo>
                  <a:pt x="77723" y="369549"/>
                  <a:pt x="152336" y="388599"/>
                  <a:pt x="230123" y="394949"/>
                </a:cubicBezTo>
                <a:cubicBezTo>
                  <a:pt x="307910" y="401299"/>
                  <a:pt x="442848" y="402886"/>
                  <a:pt x="506348" y="375899"/>
                </a:cubicBezTo>
                <a:cubicBezTo>
                  <a:pt x="569848" y="348912"/>
                  <a:pt x="598423" y="274299"/>
                  <a:pt x="611123" y="233024"/>
                </a:cubicBezTo>
                <a:cubicBezTo>
                  <a:pt x="623823" y="191749"/>
                  <a:pt x="587311" y="137774"/>
                  <a:pt x="582548" y="128249"/>
                </a:cubicBezTo>
                <a:cubicBezTo>
                  <a:pt x="577785" y="118724"/>
                  <a:pt x="580166" y="147299"/>
                  <a:pt x="582548" y="1758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/>
          <p:cNvSpPr txBox="1"/>
          <p:nvPr/>
        </p:nvSpPr>
        <p:spPr>
          <a:xfrm>
            <a:off x="7024731" y="3428999"/>
            <a:ext cx="58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6990307" y="1745991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endParaRPr lang="en-CA" baseline="-25000" dirty="0"/>
          </a:p>
        </p:txBody>
      </p:sp>
      <p:sp>
        <p:nvSpPr>
          <p:cNvPr id="48" name="Freeform 47"/>
          <p:cNvSpPr/>
          <p:nvPr/>
        </p:nvSpPr>
        <p:spPr>
          <a:xfrm>
            <a:off x="7069930" y="1748744"/>
            <a:ext cx="613790" cy="398845"/>
          </a:xfrm>
          <a:custGeom>
            <a:avLst/>
            <a:gdLst>
              <a:gd name="connsiteX0" fmla="*/ 534923 w 613790"/>
              <a:gd name="connsiteY0" fmla="*/ 109199 h 398845"/>
              <a:gd name="connsiteX1" fmla="*/ 430148 w 613790"/>
              <a:gd name="connsiteY1" fmla="*/ 13949 h 398845"/>
              <a:gd name="connsiteX2" fmla="*/ 287273 w 613790"/>
              <a:gd name="connsiteY2" fmla="*/ 4424 h 398845"/>
              <a:gd name="connsiteX3" fmla="*/ 68198 w 613790"/>
              <a:gd name="connsiteY3" fmla="*/ 52049 h 398845"/>
              <a:gd name="connsiteX4" fmla="*/ 1523 w 613790"/>
              <a:gd name="connsiteY4" fmla="*/ 204449 h 398845"/>
              <a:gd name="connsiteX5" fmla="*/ 39623 w 613790"/>
              <a:gd name="connsiteY5" fmla="*/ 337799 h 398845"/>
              <a:gd name="connsiteX6" fmla="*/ 230123 w 613790"/>
              <a:gd name="connsiteY6" fmla="*/ 394949 h 398845"/>
              <a:gd name="connsiteX7" fmla="*/ 506348 w 613790"/>
              <a:gd name="connsiteY7" fmla="*/ 375899 h 398845"/>
              <a:gd name="connsiteX8" fmla="*/ 611123 w 613790"/>
              <a:gd name="connsiteY8" fmla="*/ 233024 h 398845"/>
              <a:gd name="connsiteX9" fmla="*/ 582548 w 613790"/>
              <a:gd name="connsiteY9" fmla="*/ 128249 h 398845"/>
              <a:gd name="connsiteX10" fmla="*/ 582548 w 613790"/>
              <a:gd name="connsiteY10" fmla="*/ 17587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90" h="398845">
                <a:moveTo>
                  <a:pt x="534923" y="109199"/>
                </a:moveTo>
                <a:cubicBezTo>
                  <a:pt x="503173" y="70305"/>
                  <a:pt x="471423" y="31411"/>
                  <a:pt x="430148" y="13949"/>
                </a:cubicBezTo>
                <a:cubicBezTo>
                  <a:pt x="388873" y="-3514"/>
                  <a:pt x="347598" y="-1926"/>
                  <a:pt x="287273" y="4424"/>
                </a:cubicBezTo>
                <a:cubicBezTo>
                  <a:pt x="226948" y="10774"/>
                  <a:pt x="115823" y="18711"/>
                  <a:pt x="68198" y="52049"/>
                </a:cubicBezTo>
                <a:cubicBezTo>
                  <a:pt x="20573" y="85386"/>
                  <a:pt x="6285" y="156824"/>
                  <a:pt x="1523" y="204449"/>
                </a:cubicBezTo>
                <a:cubicBezTo>
                  <a:pt x="-3239" y="252074"/>
                  <a:pt x="1523" y="306049"/>
                  <a:pt x="39623" y="337799"/>
                </a:cubicBezTo>
                <a:cubicBezTo>
                  <a:pt x="77723" y="369549"/>
                  <a:pt x="152336" y="388599"/>
                  <a:pt x="230123" y="394949"/>
                </a:cubicBezTo>
                <a:cubicBezTo>
                  <a:pt x="307910" y="401299"/>
                  <a:pt x="442848" y="402886"/>
                  <a:pt x="506348" y="375899"/>
                </a:cubicBezTo>
                <a:cubicBezTo>
                  <a:pt x="569848" y="348912"/>
                  <a:pt x="598423" y="274299"/>
                  <a:pt x="611123" y="233024"/>
                </a:cubicBezTo>
                <a:cubicBezTo>
                  <a:pt x="623823" y="191749"/>
                  <a:pt x="587311" y="137774"/>
                  <a:pt x="582548" y="128249"/>
                </a:cubicBezTo>
                <a:cubicBezTo>
                  <a:pt x="577785" y="118724"/>
                  <a:pt x="580166" y="147299"/>
                  <a:pt x="582548" y="1758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876800" y="1919023"/>
            <a:ext cx="216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288257" y="1863361"/>
            <a:ext cx="634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91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42"/>
    </mc:Choice>
    <mc:Fallback xmlns="">
      <p:transition spd="slow" advTm="179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8" grpId="0"/>
      <p:bldP spid="39" grpId="0"/>
      <p:bldP spid="55" grpId="0"/>
      <p:bldP spid="62" grpId="0"/>
      <p:bldP spid="36" grpId="0" animBg="1"/>
      <p:bldP spid="40" grpId="0" animBg="1"/>
      <p:bldP spid="42" grpId="0"/>
      <p:bldP spid="44" grpId="0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Disorders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21" y="2286000"/>
            <a:ext cx="2389322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12618"/>
            <a:ext cx="25597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Common cold</a:t>
            </a:r>
            <a:r>
              <a:rPr lang="en-US" sz="2400" dirty="0"/>
              <a:t>: a mild viral infection which gives us a runny nose, mild fever (not always) and lots of sneezes. Decongestants can ease the discomfort but the only solution is to wait it out.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6405" y="1377077"/>
            <a:ext cx="21801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Pharyngitis</a:t>
            </a:r>
            <a:r>
              <a:rPr lang="en-US" sz="2400" dirty="0"/>
              <a:t>: is an inflammation of the throat due to an infection.  Usually antibiotics can cure it. A common type is “strep throat” (</a:t>
            </a:r>
            <a:r>
              <a:rPr lang="en-US" sz="2400" i="1" u="sng" dirty="0"/>
              <a:t>Streptococcus </a:t>
            </a:r>
            <a:r>
              <a:rPr lang="en-US" sz="2400" i="1" u="sng" dirty="0" err="1"/>
              <a:t>pyogenes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48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Tonsillitis</a:t>
            </a:r>
            <a:r>
              <a:rPr lang="en-US" sz="2400" dirty="0"/>
              <a:t>: when the tonsils become enlarged. Tonsillectomy (removal) will reduce breathing problems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4384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9177" y="3048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Laryngitis</a:t>
            </a:r>
            <a:r>
              <a:rPr lang="en-US" sz="2400" dirty="0"/>
              <a:t>: inflammation of the larynx resulting in a hoarseness and inability to talk. Rest the vocal cords or surgery for those who use their cords excessively (singers).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11" y="4190830"/>
            <a:ext cx="2827690" cy="2362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3810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Sinusitis</a:t>
            </a:r>
            <a:r>
              <a:rPr lang="en-US" sz="2400" dirty="0" smtClean="0"/>
              <a:t>: an </a:t>
            </a:r>
            <a:r>
              <a:rPr lang="en-US" sz="2400" dirty="0" err="1" smtClean="0"/>
              <a:t>inflammationof</a:t>
            </a:r>
            <a:r>
              <a:rPr lang="en-US" sz="2400" dirty="0" smtClean="0"/>
              <a:t> the cranial sinuses (cavities within the facial skeleton). This results in facial pain and headaches) .  Drain the sinuses…maybe some </a:t>
            </a:r>
            <a:r>
              <a:rPr lang="en-US" sz="2400" dirty="0" err="1" smtClean="0"/>
              <a:t>sinutab</a:t>
            </a:r>
            <a:r>
              <a:rPr lang="en-US" sz="2400" dirty="0" smtClean="0"/>
              <a:t> pills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236" y="4166651"/>
            <a:ext cx="2953648" cy="23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Otitis Media</a:t>
            </a:r>
            <a:r>
              <a:rPr lang="en-US" sz="2400" dirty="0" smtClean="0"/>
              <a:t>: inflammation of the middle ear. This spreads from the nasal cavity in  children. Antibiotics solves the problem is its bacterial.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4648200"/>
            <a:ext cx="2484673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897" y="304800"/>
            <a:ext cx="2649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Acute bronchitis: </a:t>
            </a:r>
            <a:r>
              <a:rPr lang="en-US" sz="2400" dirty="0" smtClean="0"/>
              <a:t>inflammation of the primary and secondary bronchi.  A deep cough produces lots of mucus. Viral infections can start this… antibiotics can cure it.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378" y="4059408"/>
            <a:ext cx="3354058" cy="2587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3810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Chronic bronchitis</a:t>
            </a:r>
            <a:r>
              <a:rPr lang="en-US" sz="2400" dirty="0" smtClean="0"/>
              <a:t>: the airways  are inflamed and fill up with mucus.  The bronchi start to change such that there is a loss of cilia.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786" y="3537564"/>
            <a:ext cx="2930670" cy="21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Asthma</a:t>
            </a:r>
            <a:r>
              <a:rPr lang="en-US" sz="2400" dirty="0" smtClean="0"/>
              <a:t>: a disease of the bronchi and bronchioles that can’t be cured.  Allergens and cold air can be irritants.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5" y="2619375"/>
            <a:ext cx="2619375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304800"/>
            <a:ext cx="205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Pneumonia</a:t>
            </a:r>
            <a:r>
              <a:rPr lang="en-US" sz="2400" dirty="0" smtClean="0"/>
              <a:t>: infection of the lungs where the alveoli fill with thick fluid. Fever and chills result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00450"/>
            <a:ext cx="2819400" cy="272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3810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Pulmonary tuberculosis</a:t>
            </a:r>
            <a:r>
              <a:rPr lang="en-US" sz="2400" dirty="0" smtClean="0"/>
              <a:t>: </a:t>
            </a:r>
            <a:r>
              <a:rPr lang="en-US" sz="2400" dirty="0" err="1" smtClean="0"/>
              <a:t>Myobacterium</a:t>
            </a:r>
            <a:r>
              <a:rPr lang="en-US" sz="2400" dirty="0" smtClean="0"/>
              <a:t> tuberculosis get encapsulated by bells forming a tubercle.  If bacteria escapes it will spread.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30" y="3600450"/>
            <a:ext cx="2620398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13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Emphysema</a:t>
            </a:r>
            <a:r>
              <a:rPr lang="en-US" sz="2400" dirty="0" smtClean="0"/>
              <a:t>: a chronic and incurable disorder where the alveoli walls are damaged reducing the area for gas exchange.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0208"/>
            <a:ext cx="2847975" cy="198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048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Cystic fibrosis (CF): </a:t>
            </a:r>
            <a:r>
              <a:rPr lang="en-US" sz="2400" dirty="0" smtClean="0"/>
              <a:t>a genetic disease where a protein needed for Cl- transport is affected thus resulting in the reduction of water transport… a thick mucus forms plugs.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29" y="3723942"/>
            <a:ext cx="2705742" cy="2600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307622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Pulmonary fibrosis: </a:t>
            </a:r>
            <a:r>
              <a:rPr lang="en-US" sz="2400" dirty="0" smtClean="0"/>
              <a:t>fibrous connective tissue build up in the lungs so elasticity is lost.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721" y="2682981"/>
            <a:ext cx="2955819" cy="29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59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Lung cancer</a:t>
            </a:r>
            <a:r>
              <a:rPr lang="en-US" sz="24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prevalent in 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85% is due to cigarette smoking.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Starts with loss of cilia and ends with metastasis  (cancer on the move)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015967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What happens to the air as it passes through our 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2"/>
              </a:buClr>
            </a:pPr>
            <a:r>
              <a:rPr lang="en-CA" dirty="0"/>
              <a:t>The air is filtered by the cilia, nose hairs and mucus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It is </a:t>
            </a:r>
            <a:r>
              <a:rPr lang="en-CA"/>
              <a:t>warmed </a:t>
            </a:r>
            <a:r>
              <a:rPr lang="en-CA" smtClean="0"/>
              <a:t>by the </a:t>
            </a:r>
            <a:r>
              <a:rPr lang="en-CA" dirty="0"/>
              <a:t>heat given off from the blood vessels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It is moistened by the wet surface of the passage.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78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b="1" dirty="0"/>
              <a:t>The path of </a:t>
            </a:r>
            <a:r>
              <a:rPr lang="en-CA" b="1" dirty="0" smtClean="0"/>
              <a:t>air:</a:t>
            </a:r>
            <a:br>
              <a:rPr lang="en-CA" b="1" dirty="0" smtClean="0"/>
            </a:br>
            <a:r>
              <a:rPr lang="en-CA" b="1" dirty="0" smtClean="0"/>
              <a:t>1. </a:t>
            </a:r>
            <a:r>
              <a:rPr lang="en-CA" b="1" dirty="0">
                <a:solidFill>
                  <a:schemeClr val="accent4"/>
                </a:solidFill>
              </a:rPr>
              <a:t>NOSE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2"/>
              </a:buClr>
            </a:pPr>
            <a:r>
              <a:rPr lang="en-CA" dirty="0"/>
              <a:t>The nasal cavity consists of 2 cavities separated by a </a:t>
            </a:r>
            <a:r>
              <a:rPr lang="en-CA" b="1" dirty="0">
                <a:solidFill>
                  <a:srgbClr val="00B050"/>
                </a:solidFill>
              </a:rPr>
              <a:t>septum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Specialized ciliated cells act as odor receptors for smell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The tear ducts (</a:t>
            </a:r>
            <a:r>
              <a:rPr lang="en-CA" b="1" dirty="0">
                <a:solidFill>
                  <a:srgbClr val="00B050"/>
                </a:solidFill>
              </a:rPr>
              <a:t>lacrimal glands</a:t>
            </a:r>
            <a:r>
              <a:rPr lang="en-CA" dirty="0"/>
              <a:t>) open into the nasal cavity draining the tears			runny nose.</a:t>
            </a:r>
          </a:p>
          <a:p>
            <a:pPr>
              <a:buClr>
                <a:schemeClr val="accent2"/>
              </a:buClr>
            </a:pP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0" y="4572000"/>
            <a:ext cx="12192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5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pPr lvl="0">
              <a:buClr>
                <a:schemeClr val="accent2"/>
              </a:buClr>
            </a:pPr>
            <a:r>
              <a:rPr lang="en-CA" dirty="0"/>
              <a:t>There are also openings from the nasal cavity into the skull.  Inflammation here can lead to sinus headaches.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The </a:t>
            </a:r>
            <a:r>
              <a:rPr lang="en-CA" b="1" dirty="0" err="1">
                <a:solidFill>
                  <a:srgbClr val="00B050"/>
                </a:solidFill>
              </a:rPr>
              <a:t>eustachian</a:t>
            </a:r>
            <a:r>
              <a:rPr lang="en-CA" b="1" dirty="0">
                <a:solidFill>
                  <a:srgbClr val="00B050"/>
                </a:solidFill>
              </a:rPr>
              <a:t> tube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dirty="0"/>
              <a:t>leads from the nasal cavity into the middle ear.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48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b="1" dirty="0" smtClean="0"/>
              <a:t>2. </a:t>
            </a:r>
            <a:r>
              <a:rPr lang="en-CA" b="1" dirty="0" smtClean="0">
                <a:solidFill>
                  <a:srgbClr val="00B0F0"/>
                </a:solidFill>
              </a:rPr>
              <a:t>PHARYNX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2971800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2"/>
              </a:buClr>
            </a:pPr>
            <a:r>
              <a:rPr lang="en-CA" dirty="0"/>
              <a:t>Commonly known as the throat.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Three parts: nasopharynx, oropharynx and laryngopharynx.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The</a:t>
            </a:r>
            <a:r>
              <a:rPr lang="en-CA" b="1" dirty="0"/>
              <a:t> </a:t>
            </a:r>
            <a:r>
              <a:rPr lang="en-CA" b="1" dirty="0">
                <a:solidFill>
                  <a:srgbClr val="00B050"/>
                </a:solidFill>
              </a:rPr>
              <a:t>glottis</a:t>
            </a:r>
            <a:r>
              <a:rPr lang="en-CA" dirty="0"/>
              <a:t> (opening of trachea) is covered by the </a:t>
            </a:r>
            <a:r>
              <a:rPr lang="en-CA" b="1" dirty="0">
                <a:solidFill>
                  <a:srgbClr val="00B050"/>
                </a:solidFill>
              </a:rPr>
              <a:t>epiglottis</a:t>
            </a:r>
            <a:r>
              <a:rPr lang="en-CA" dirty="0"/>
              <a:t> (flap of tissue) to prevent food from entering the trachea.</a:t>
            </a:r>
          </a:p>
          <a:p>
            <a:pPr marL="6858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4079240"/>
            <a:ext cx="363920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114800"/>
            <a:ext cx="3361415" cy="251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3. </a:t>
            </a:r>
            <a:r>
              <a:rPr lang="en-CA" b="1" dirty="0">
                <a:solidFill>
                  <a:srgbClr val="00B0F0"/>
                </a:solidFill>
              </a:rPr>
              <a:t>LARYNX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The voice box</a:t>
            </a:r>
          </a:p>
          <a:p>
            <a:pPr lvl="0"/>
            <a:r>
              <a:rPr lang="en-CA" dirty="0"/>
              <a:t>The enlarged first part of the trachea that contains </a:t>
            </a:r>
            <a:r>
              <a:rPr lang="en-CA" b="1" dirty="0">
                <a:solidFill>
                  <a:srgbClr val="00B050"/>
                </a:solidFill>
              </a:rPr>
              <a:t>vocal cords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dirty="0"/>
              <a:t>(elastic ligaments).</a:t>
            </a:r>
          </a:p>
          <a:p>
            <a:pPr lvl="0"/>
            <a:r>
              <a:rPr lang="en-CA" dirty="0"/>
              <a:t>The cords stretch back and forth and vibrate when air is expelled to produce </a:t>
            </a:r>
            <a:r>
              <a:rPr lang="en-CA" dirty="0">
                <a:hlinkClick r:id="rId3" action="ppaction://hlinkfile"/>
              </a:rPr>
              <a:t>sound</a:t>
            </a:r>
            <a:r>
              <a:rPr lang="en-CA" dirty="0" smtClean="0">
                <a:hlinkClick r:id="rId3" action="ppaction://hlinkfile"/>
              </a:rPr>
              <a:t>.</a:t>
            </a:r>
            <a:endParaRPr lang="en-CA" dirty="0"/>
          </a:p>
          <a:p>
            <a:pPr lvl="0"/>
            <a:r>
              <a:rPr lang="en-CA" dirty="0"/>
              <a:t>Loudness depends on the amplitude of vibrations</a:t>
            </a:r>
          </a:p>
          <a:p>
            <a:pPr lvl="0"/>
            <a:r>
              <a:rPr lang="en-CA" dirty="0"/>
              <a:t>Puberty causes rapid growth in males	=	crazy voice.</a:t>
            </a:r>
          </a:p>
          <a:p>
            <a:pPr marL="6858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58200" cy="3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</a:t>
            </a:r>
            <a:r>
              <a:rPr lang="en-CA" b="1" dirty="0">
                <a:solidFill>
                  <a:srgbClr val="00B0F0"/>
                </a:solidFill>
              </a:rPr>
              <a:t>TRACHEA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pPr lvl="0">
              <a:buClr>
                <a:schemeClr val="accent2"/>
              </a:buClr>
            </a:pPr>
            <a:r>
              <a:rPr lang="en-CA" dirty="0"/>
              <a:t>The windpipe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Held open by the </a:t>
            </a:r>
            <a:r>
              <a:rPr lang="en-CA" b="1" dirty="0">
                <a:solidFill>
                  <a:srgbClr val="00B050"/>
                </a:solidFill>
              </a:rPr>
              <a:t>C-rings</a:t>
            </a:r>
            <a:r>
              <a:rPr lang="en-CA" dirty="0"/>
              <a:t> (cartilaginous rings)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The tract is lined with a ciliated mucus membrane.  The cilia beats to move the mucus upwards and out.  The mucus collects the fine particulates that we breathe in.</a:t>
            </a:r>
          </a:p>
          <a:p>
            <a:pPr lvl="0">
              <a:buClr>
                <a:schemeClr val="accent2"/>
              </a:buClr>
            </a:pPr>
            <a:r>
              <a:rPr lang="en-CA" dirty="0"/>
              <a:t>Smoking destroys the </a:t>
            </a:r>
            <a:r>
              <a:rPr lang="en-CA" dirty="0" smtClean="0"/>
              <a:t>cilia</a:t>
            </a:r>
            <a:endParaRPr lang="en-CA" dirty="0"/>
          </a:p>
          <a:p>
            <a:pPr marL="68580" indent="0">
              <a:buClr>
                <a:schemeClr val="accent2"/>
              </a:buClr>
              <a:buNone/>
            </a:pPr>
            <a:endParaRPr lang="en-CA" dirty="0"/>
          </a:p>
        </p:txBody>
      </p:sp>
      <p:pic>
        <p:nvPicPr>
          <p:cNvPr id="2050" name="Picture 2" descr="Image result for c rings in trac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143"/>
            <a:ext cx="3422471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webmd.boots.com/dtmcms/live/webmd_uk/consumer_assets/site_images/articles/health_tools/smoking_affects_your_appearance_slideshow/princ_rm_photo_of_sem_image_of_human_lu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89926"/>
            <a:ext cx="3400425" cy="23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|67.9|2.3|22.5|9.6|17.9|28.4|2.9|26.1|4.1|24.4|6.6|1.1|1.7|0.9|6.9|5.8|1.1|99.1|0.9|2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2.4|11.5|1.8|17.7|4.3|1.7|3|1|1.2|0.8|3.8|1.6|3.2|13.4|1.7|10.9|2.4|6|1.2|12.3|11.4|7.1|1.1|4.4|1.2|2.3|16.2|2.9|2.2|3.9|1.1|1.6|10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4.4|8.2|1.9|22.2|6.4|1.2|2.4|3.6|2.4|2.3|0.8|3.4|1.8|12.4|5.7|5.4|1.5|8.2|1.2|1.2|3.9|1.4|1.7|1.3|17.9|4.4|1.4|1|19.1|1.2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455</TotalTime>
  <Words>1310</Words>
  <Application>Microsoft Office PowerPoint</Application>
  <PresentationFormat>On-screen Show (4:3)</PresentationFormat>
  <Paragraphs>177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RESPIRATORY SYSTEM</vt:lpstr>
      <vt:lpstr>Some definitions:</vt:lpstr>
      <vt:lpstr>What happens to the air as it passes through our tract?</vt:lpstr>
      <vt:lpstr>The path of air: 1. NOSE  </vt:lpstr>
      <vt:lpstr>PowerPoint Presentation</vt:lpstr>
      <vt:lpstr>2. PHARYNX </vt:lpstr>
      <vt:lpstr>3. LARYNX </vt:lpstr>
      <vt:lpstr>PowerPoint Presentation</vt:lpstr>
      <vt:lpstr>4. TRACHEA </vt:lpstr>
      <vt:lpstr>5. THE BRONCHIAL TREE </vt:lpstr>
      <vt:lpstr>PowerPoint Presentation</vt:lpstr>
      <vt:lpstr>6. LUNGS </vt:lpstr>
      <vt:lpstr>Mechanism of breathing </vt:lpstr>
      <vt:lpstr>PowerPoint Presentation</vt:lpstr>
      <vt:lpstr>Inspiration </vt:lpstr>
      <vt:lpstr>PowerPoint Presentation</vt:lpstr>
      <vt:lpstr>Expiration </vt:lpstr>
      <vt:lpstr>PowerPoint Presentation</vt:lpstr>
      <vt:lpstr>PowerPoint Presentation</vt:lpstr>
      <vt:lpstr>PowerPoint Presentation</vt:lpstr>
      <vt:lpstr>PowerPoint Presentation</vt:lpstr>
      <vt:lpstr>Respiratory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tech</dc:creator>
  <cp:lastModifiedBy>Windows User</cp:lastModifiedBy>
  <cp:revision>49</cp:revision>
  <cp:lastPrinted>2018-05-07T18:05:46Z</cp:lastPrinted>
  <dcterms:created xsi:type="dcterms:W3CDTF">2015-11-23T16:33:50Z</dcterms:created>
  <dcterms:modified xsi:type="dcterms:W3CDTF">2021-11-16T16:12:33Z</dcterms:modified>
</cp:coreProperties>
</file>